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715" r:id="rId3"/>
  </p:sldMasterIdLst>
  <p:notesMasterIdLst>
    <p:notesMasterId r:id="rId12"/>
  </p:notesMasterIdLst>
  <p:sldIdLst>
    <p:sldId id="2147376209" r:id="rId4"/>
    <p:sldId id="2147376323" r:id="rId5"/>
    <p:sldId id="2147376325" r:id="rId6"/>
    <p:sldId id="2147376313" r:id="rId7"/>
    <p:sldId id="2146846283" r:id="rId8"/>
    <p:sldId id="2147376311" r:id="rId9"/>
    <p:sldId id="2147376327" r:id="rId10"/>
    <p:sldId id="214737632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528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F21C0F-FD6A-4004-85FC-4E71F357F176}" type="doc">
      <dgm:prSet loTypeId="urn:microsoft.com/office/officeart/2005/8/layout/hChevron3" loCatId="process" qsTypeId="urn:microsoft.com/office/officeart/2005/8/quickstyle/simple1" qsCatId="simple" csTypeId="urn:microsoft.com/office/officeart/2005/8/colors/colorful3" csCatId="colorful" phldr="1"/>
      <dgm:spPr/>
    </dgm:pt>
    <dgm:pt modelId="{F243CAA5-1D4F-49CC-8E9A-7D8AD7B6CF75}">
      <dgm:prSet phldrT="[Text]"/>
      <dgm:spPr>
        <a:solidFill>
          <a:schemeClr val="accent2"/>
        </a:solidFill>
      </dgm:spPr>
      <dgm:t>
        <a:bodyPr/>
        <a:lstStyle/>
        <a:p>
          <a:r>
            <a:rPr lang="it-IT" b="1" dirty="0" err="1"/>
            <a:t>BioTecnopolo</a:t>
          </a:r>
          <a:endParaRPr lang="it-IT" b="1" dirty="0"/>
        </a:p>
      </dgm:t>
    </dgm:pt>
    <dgm:pt modelId="{E4441FC2-0F3E-4C4D-B97D-4F59BB8345DA}" type="parTrans" cxnId="{1AD6A410-4F30-434A-B5C1-6D772321B2FD}">
      <dgm:prSet/>
      <dgm:spPr/>
      <dgm:t>
        <a:bodyPr/>
        <a:lstStyle/>
        <a:p>
          <a:endParaRPr lang="it-IT"/>
        </a:p>
      </dgm:t>
    </dgm:pt>
    <dgm:pt modelId="{6657144D-0094-4410-8021-2F9DD9DE1857}" type="sibTrans" cxnId="{1AD6A410-4F30-434A-B5C1-6D772321B2FD}">
      <dgm:prSet/>
      <dgm:spPr/>
      <dgm:t>
        <a:bodyPr/>
        <a:lstStyle/>
        <a:p>
          <a:endParaRPr lang="it-IT"/>
        </a:p>
      </dgm:t>
    </dgm:pt>
    <dgm:pt modelId="{AF9F67A6-DEF8-48B4-99A7-58B4DE0154DB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it-IT" b="1" dirty="0"/>
            <a:t>Partnerships</a:t>
          </a:r>
        </a:p>
      </dgm:t>
    </dgm:pt>
    <dgm:pt modelId="{5E14E251-94AE-452B-8538-F961B71F9B5B}" type="parTrans" cxnId="{8367D9F5-C5B9-422D-8F00-FCF66ECA32B1}">
      <dgm:prSet/>
      <dgm:spPr/>
      <dgm:t>
        <a:bodyPr/>
        <a:lstStyle/>
        <a:p>
          <a:endParaRPr lang="it-IT"/>
        </a:p>
      </dgm:t>
    </dgm:pt>
    <dgm:pt modelId="{F821B880-E4C2-49CA-A5C8-A59B62F5BF71}" type="sibTrans" cxnId="{8367D9F5-C5B9-422D-8F00-FCF66ECA32B1}">
      <dgm:prSet/>
      <dgm:spPr/>
      <dgm:t>
        <a:bodyPr/>
        <a:lstStyle/>
        <a:p>
          <a:endParaRPr lang="it-IT"/>
        </a:p>
      </dgm:t>
    </dgm:pt>
    <dgm:pt modelId="{657536C0-8259-44EC-8DA7-D382CBDB4BD1}" type="pres">
      <dgm:prSet presAssocID="{CAF21C0F-FD6A-4004-85FC-4E71F357F176}" presName="Name0" presStyleCnt="0">
        <dgm:presLayoutVars>
          <dgm:dir/>
          <dgm:resizeHandles val="exact"/>
        </dgm:presLayoutVars>
      </dgm:prSet>
      <dgm:spPr/>
    </dgm:pt>
    <dgm:pt modelId="{D80A7CF6-00DC-4D90-9966-AB4E3A79B365}" type="pres">
      <dgm:prSet presAssocID="{F243CAA5-1D4F-49CC-8E9A-7D8AD7B6CF75}" presName="parTxOnly" presStyleLbl="node1" presStyleIdx="0" presStyleCnt="2" custScaleX="187619">
        <dgm:presLayoutVars>
          <dgm:bulletEnabled val="1"/>
        </dgm:presLayoutVars>
      </dgm:prSet>
      <dgm:spPr/>
    </dgm:pt>
    <dgm:pt modelId="{6D2CC1BA-6F2D-4DA8-ABE1-7735FBE17E12}" type="pres">
      <dgm:prSet presAssocID="{6657144D-0094-4410-8021-2F9DD9DE1857}" presName="parSpace" presStyleCnt="0"/>
      <dgm:spPr/>
    </dgm:pt>
    <dgm:pt modelId="{CEBCAF81-38A8-4C06-95F0-1CF4E9646B33}" type="pres">
      <dgm:prSet presAssocID="{AF9F67A6-DEF8-48B4-99A7-58B4DE0154DB}" presName="parTxOnly" presStyleLbl="node1" presStyleIdx="1" presStyleCnt="2" custLinFactNeighborY="2305">
        <dgm:presLayoutVars>
          <dgm:bulletEnabled val="1"/>
        </dgm:presLayoutVars>
      </dgm:prSet>
      <dgm:spPr/>
    </dgm:pt>
  </dgm:ptLst>
  <dgm:cxnLst>
    <dgm:cxn modelId="{1AD6A410-4F30-434A-B5C1-6D772321B2FD}" srcId="{CAF21C0F-FD6A-4004-85FC-4E71F357F176}" destId="{F243CAA5-1D4F-49CC-8E9A-7D8AD7B6CF75}" srcOrd="0" destOrd="0" parTransId="{E4441FC2-0F3E-4C4D-B97D-4F59BB8345DA}" sibTransId="{6657144D-0094-4410-8021-2F9DD9DE1857}"/>
    <dgm:cxn modelId="{5AF8703D-DB45-4345-AB17-21F27A093C08}" type="presOf" srcId="{CAF21C0F-FD6A-4004-85FC-4E71F357F176}" destId="{657536C0-8259-44EC-8DA7-D382CBDB4BD1}" srcOrd="0" destOrd="0" presId="urn:microsoft.com/office/officeart/2005/8/layout/hChevron3"/>
    <dgm:cxn modelId="{57685BEA-272C-4D35-9807-9F3C872E6D8F}" type="presOf" srcId="{F243CAA5-1D4F-49CC-8E9A-7D8AD7B6CF75}" destId="{D80A7CF6-00DC-4D90-9966-AB4E3A79B365}" srcOrd="0" destOrd="0" presId="urn:microsoft.com/office/officeart/2005/8/layout/hChevron3"/>
    <dgm:cxn modelId="{8367D9F5-C5B9-422D-8F00-FCF66ECA32B1}" srcId="{CAF21C0F-FD6A-4004-85FC-4E71F357F176}" destId="{AF9F67A6-DEF8-48B4-99A7-58B4DE0154DB}" srcOrd="1" destOrd="0" parTransId="{5E14E251-94AE-452B-8538-F961B71F9B5B}" sibTransId="{F821B880-E4C2-49CA-A5C8-A59B62F5BF71}"/>
    <dgm:cxn modelId="{11AFFAF9-3A1C-4964-99CA-576E034CFC15}" type="presOf" srcId="{AF9F67A6-DEF8-48B4-99A7-58B4DE0154DB}" destId="{CEBCAF81-38A8-4C06-95F0-1CF4E9646B33}" srcOrd="0" destOrd="0" presId="urn:microsoft.com/office/officeart/2005/8/layout/hChevron3"/>
    <dgm:cxn modelId="{437DDEAB-5523-40CA-8097-7ECC7AA7FC7B}" type="presParOf" srcId="{657536C0-8259-44EC-8DA7-D382CBDB4BD1}" destId="{D80A7CF6-00DC-4D90-9966-AB4E3A79B365}" srcOrd="0" destOrd="0" presId="urn:microsoft.com/office/officeart/2005/8/layout/hChevron3"/>
    <dgm:cxn modelId="{6D8CCA8A-86B8-4415-8DF5-82B152535EEF}" type="presParOf" srcId="{657536C0-8259-44EC-8DA7-D382CBDB4BD1}" destId="{6D2CC1BA-6F2D-4DA8-ABE1-7735FBE17E12}" srcOrd="1" destOrd="0" presId="urn:microsoft.com/office/officeart/2005/8/layout/hChevron3"/>
    <dgm:cxn modelId="{0EDCEEAF-3141-4FEF-82E8-47C3F9E2E239}" type="presParOf" srcId="{657536C0-8259-44EC-8DA7-D382CBDB4BD1}" destId="{CEBCAF81-38A8-4C06-95F0-1CF4E9646B33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A7CF6-00DC-4D90-9966-AB4E3A79B365}">
      <dsp:nvSpPr>
        <dsp:cNvPr id="0" name=""/>
        <dsp:cNvSpPr/>
      </dsp:nvSpPr>
      <dsp:spPr>
        <a:xfrm>
          <a:off x="2010" y="0"/>
          <a:ext cx="8076520" cy="419829"/>
        </a:xfrm>
        <a:prstGeom prst="homePlat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1" kern="1200" dirty="0" err="1"/>
            <a:t>BioTecnopolo</a:t>
          </a:r>
          <a:endParaRPr lang="it-IT" sz="2100" b="1" kern="1200" dirty="0"/>
        </a:p>
      </dsp:txBody>
      <dsp:txXfrm>
        <a:off x="2010" y="0"/>
        <a:ext cx="7971563" cy="419829"/>
      </dsp:txXfrm>
    </dsp:sp>
    <dsp:sp modelId="{CEBCAF81-38A8-4C06-95F0-1CF4E9646B33}">
      <dsp:nvSpPr>
        <dsp:cNvPr id="0" name=""/>
        <dsp:cNvSpPr/>
      </dsp:nvSpPr>
      <dsp:spPr>
        <a:xfrm>
          <a:off x="7217582" y="0"/>
          <a:ext cx="4304745" cy="419829"/>
        </a:xfrm>
        <a:prstGeom prst="chevron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1" kern="1200" dirty="0"/>
            <a:t>Partnerships</a:t>
          </a:r>
        </a:p>
      </dsp:txBody>
      <dsp:txXfrm>
        <a:off x="7427497" y="0"/>
        <a:ext cx="3884916" cy="419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20855-34F1-4939-BAD9-27D653C7347D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8C548-5372-4B64-8288-D14B1DB9A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862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60A77-1BFC-9186-7F24-A1BC0EE9F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8242E9-EFD8-D3CC-FB61-1ABF5BAD7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1F0F7-8171-6268-515B-C18F1C6C0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FE546-6B69-B9AF-3ED1-4FE0D700A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Fondazione BioTecnopolo| Rino Rappuoli | Scietific Technical Committee | 21 Novemeber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FF463-253B-D98D-B4CC-B8B4E8165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4F61-37A0-488E-8762-9770417238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84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03C-E2C6-C700-3B49-36BD878CE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D590B1-26CE-90A6-BDEE-822802861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14F9B-E654-2021-29EC-860410613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65B6F-B14E-A6DB-8E79-B1F6DDF0C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Fondazione BioTecnopolo| Rino Rappuoli | Scietific Technical Committee | 21 Novemeber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516C6-0F52-A858-B41E-65BCB6964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4F61-37A0-488E-8762-9770417238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179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FEA901-F93E-18A3-3F30-35F1AE9E98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07A010-939E-0B00-5E7F-F6F01ECE3E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F0EF9-BACD-FBA6-7AFB-81CE17974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4FBED-D495-4D3A-B812-6AF97B798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Fondazione BioTecnopolo| Rino Rappuoli | Scietific Technical Committee | 21 Novemeber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85A2B-2F3F-3F46-9B1E-F943BFC9F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4F61-37A0-488E-8762-9770417238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373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 noChangeAspect="1"/>
          </p:cNvSpPr>
          <p:nvPr>
            <p:ph sz="quarter" idx="12"/>
          </p:nvPr>
        </p:nvSpPr>
        <p:spPr>
          <a:xfrm>
            <a:off x="478870" y="1589851"/>
            <a:ext cx="11231033" cy="40934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78869" y="924738"/>
            <a:ext cx="10104000" cy="369332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2133" i="0">
                <a:latin typeface="+mn-lt"/>
              </a:defRPr>
            </a:lvl1pPr>
            <a:lvl2pPr marL="361942" indent="0">
              <a:buNone/>
              <a:defRPr/>
            </a:lvl2pPr>
            <a:lvl3pPr marL="711182" indent="0">
              <a:buNone/>
              <a:defRPr/>
            </a:lvl3pPr>
            <a:lvl4pPr marL="1087939" indent="0">
              <a:buNone/>
              <a:defRPr/>
            </a:lvl4pPr>
            <a:lvl5pPr marL="1473163" indent="0">
              <a:buNone/>
              <a:defRPr/>
            </a:lvl5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Supporting heading</a:t>
            </a:r>
            <a:r>
              <a:rPr lang="en-US" dirty="0"/>
              <a:t> here if required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78869" y="5686712"/>
            <a:ext cx="11232000" cy="24013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1067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78870" y="384852"/>
            <a:ext cx="10102852" cy="451405"/>
          </a:xfrm>
        </p:spPr>
        <p:txBody>
          <a:bodyPr/>
          <a:lstStyle/>
          <a:p>
            <a:r>
              <a:rPr lang="en-US" dirty="0"/>
              <a:t>Click to edit Master heading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Fondazione BioTecnopolo| Rino Rappuoli | Scietific Technical Committee | 21 Novemeber 2022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735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3141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4220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428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2967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3122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524000" y="1040179"/>
            <a:ext cx="9144000" cy="4365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MY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40350129-E8E9-0B48-2093-086772CA8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4994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67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D5F1A-7B7F-A34C-3021-AE8D3DF9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E858B-F5FB-1816-4412-7A22D4EFB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A6C2E-C209-6C3F-F777-870D22CC1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B7287-1721-4AFD-E0E2-87923F887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Fondazione BioTecnopolo| Rino Rappuoli | Scietific Technical Committee | 21 Novemeber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B5177-33C6-75D5-C1CF-6D8C6D10D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4F61-37A0-488E-8762-9770417238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599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_only_n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73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524000" y="1040179"/>
            <a:ext cx="9144000" cy="4365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76318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124200"/>
            <a:ext cx="12192000" cy="373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9948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58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736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40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4123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2298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990600" y="1598924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r>
              <a:rPr lang="en-US"/>
              <a:t>Member 1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2819400" y="1598924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r>
              <a:rPr lang="en-US"/>
              <a:t>Member 2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990600" y="3429000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r>
              <a:rPr lang="en-US"/>
              <a:t>Member 3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819400" y="3429000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r>
              <a:rPr lang="en-US"/>
              <a:t>Member 4</a:t>
            </a:r>
          </a:p>
        </p:txBody>
      </p:sp>
    </p:spTree>
    <p:extLst>
      <p:ext uri="{BB962C8B-B14F-4D97-AF65-F5344CB8AC3E}">
        <p14:creationId xmlns:p14="http://schemas.microsoft.com/office/powerpoint/2010/main" val="52227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_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2" y="1758950"/>
            <a:ext cx="11429010" cy="3340100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471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88673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524000" y="1040179"/>
            <a:ext cx="9144000" cy="436562"/>
          </a:xfrm>
        </p:spPr>
        <p:txBody>
          <a:bodyPr>
            <a:normAutofit/>
          </a:bodyPr>
          <a:lstStyle>
            <a:lvl1pPr marL="0" indent="0" algn="ctr">
              <a:buNone/>
              <a:defRPr sz="1801"/>
            </a:lvl1pPr>
            <a:lvl2pPr marL="411470" indent="0" algn="ctr">
              <a:buNone/>
              <a:defRPr sz="1801"/>
            </a:lvl2pPr>
            <a:lvl3pPr marL="822939" indent="0" algn="ctr">
              <a:buNone/>
              <a:defRPr sz="1620"/>
            </a:lvl3pPr>
            <a:lvl4pPr marL="1234408" indent="0" algn="ctr">
              <a:buNone/>
              <a:defRPr sz="1440"/>
            </a:lvl4pPr>
            <a:lvl5pPr marL="1645880" indent="0" algn="ctr">
              <a:buNone/>
              <a:defRPr sz="1440"/>
            </a:lvl5pPr>
            <a:lvl6pPr marL="2057349" indent="0" algn="ctr">
              <a:buNone/>
              <a:defRPr sz="1440"/>
            </a:lvl6pPr>
            <a:lvl7pPr marL="2468818" indent="0" algn="ctr">
              <a:buNone/>
              <a:defRPr sz="1440"/>
            </a:lvl7pPr>
            <a:lvl8pPr marL="2880288" indent="0" algn="ctr">
              <a:buNone/>
              <a:defRPr sz="1440"/>
            </a:lvl8pPr>
            <a:lvl9pPr marL="3291758" indent="0" algn="ctr">
              <a:buNone/>
              <a:defRPr sz="1440"/>
            </a:lvl9pPr>
          </a:lstStyle>
          <a:p>
            <a:r>
              <a:rPr lang="en-US" dirty="0"/>
              <a:t>Click to edit Master subtitle style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6089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865F1-8C74-FCB5-5DA0-440D09A4C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423B9-9694-839C-A4B2-94B28FCF2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3C093-2BF1-5591-09BA-96AEAE089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8A3E5-410A-804F-A158-2B9B9839A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Fondazione BioTecnopolo| Rino Rappuoli | Scietific Technical Committee | 21 Novemeber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FA167-1569-CE68-DCA8-E1311489A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4F61-37A0-488E-8762-9770417238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622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23702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43987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35364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94823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A7B92-F14F-DE89-4C44-02065666A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FFC81-7615-AE28-6D7B-6792E0D1D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51E56-1654-C7A8-AA4F-F3C24EBA2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BC6221-82DE-477C-38BC-FE749398E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D898A-54C8-2AAB-092B-0D3B1E421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Fondazione BioTecnopolo| Rino Rappuoli | Scietific Technical Committee | 21 Novemeber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AF5669-5CA1-7D66-D8A2-645D658D7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4F61-37A0-488E-8762-9770417238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33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3CCB-7D78-1212-9461-B564DD1B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6DB09-9B7D-9730-A6E4-C522194DC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A3ED0-DB8C-D02E-206B-3137EF675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46E968-0C1E-F471-5D7D-8DDDFE29A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25B888-25DA-0ED8-FF43-2045FAE4E7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010ADD-02D4-6F8A-2911-910466F97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E17C34-B7DE-1351-EE22-700B5286B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Fondazione BioTecnopolo| Rino Rappuoli | Scietific Technical Committee | 21 Novemeber 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079BB2-7399-0C1A-7E97-692771B2E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4F61-37A0-488E-8762-9770417238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26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8E7EE-A811-816D-C7B5-3CA490B47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5469BC-7B71-052F-31F9-94375B82E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AE2A90-1BFE-D573-4F95-18B41C390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Fondazione BioTecnopolo| Rino Rappuoli | Scietific Technical Committee | 21 Novemeber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462018-41A1-BC1A-F1A6-E6D395F9A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4F61-37A0-488E-8762-9770417238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087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360D97-EB50-624F-071E-DBD72BC89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89E600-EB4D-6967-7910-356B3231D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Fondazione BioTecnopolo| Rino Rappuoli | Scietific Technical Committee | 21 Novemeber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F6911-09BF-8CDB-F104-82AB0619B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4F61-37A0-488E-8762-9770417238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989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BD38-7055-24F0-577E-865C00C94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B92B1-F249-3138-3968-B34E86B27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ED1BC-F30F-E839-2C4E-F2415A7C9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C460A-739B-0DA7-2438-A23BFEF3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301857-F0EA-55A7-852F-D0FE41561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Fondazione BioTecnopolo| Rino Rappuoli | Scietific Technical Committee | 21 Novemeber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108669-5FD9-04FA-FC97-3AFAA6240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4F61-37A0-488E-8762-9770417238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8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2921A-6526-2FD4-F2BC-38CC4AC78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10C977-988E-5CC1-8226-E7D6F5BFAB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CB042C-233C-3054-67A5-58E95E95E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E1B98E-A8FF-B5BB-6F64-335112248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558A94-041B-5536-A61D-56BDC2839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Fondazione BioTecnopolo| Rino Rappuoli | Scietific Technical Committee | 21 Novemeber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354C9-F995-22E9-A85A-DD6AB5A3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4F61-37A0-488E-8762-9770417238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83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6C94E1-FB52-B9BB-2E0C-A4936A679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A3D67-B3F9-9794-4D05-75915C388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03C60-1A06-5CD4-0E88-0973B1EA75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32D63-406F-9753-B1D0-FE7B68410D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Fondazione BioTecnopolo| Rino Rappuoli | Scietific Technical Committee | 21 Novemeber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4C4AF-0EC1-D337-FB17-45F197C29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94F61-37A0-488E-8762-9770417238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07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5238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882273" y="6409013"/>
            <a:ext cx="8891211" cy="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777722" y="6233608"/>
            <a:ext cx="1249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>
                <a:latin typeface="Lato Light" panose="020F0402020204030203" pitchFamily="34" charset="0"/>
                <a:cs typeface="Lato Light" panose="020F0402020204030203" pitchFamily="34" charset="0"/>
              </a:rPr>
              <a:t>STARTUP</a:t>
            </a:r>
            <a:r>
              <a:rPr lang="en-MY" sz="1400" baseline="0" dirty="0"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MY" sz="1400" dirty="0"/>
              <a:t> </a:t>
            </a:r>
            <a:r>
              <a:rPr lang="en-MY" sz="1400" dirty="0">
                <a:latin typeface="Lato Black" panose="020F0A02020204030203" pitchFamily="34" charset="0"/>
                <a:cs typeface="Lato Black" panose="020F0A02020204030203" pitchFamily="34" charset="0"/>
              </a:rPr>
              <a:t>X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977637" y="624899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60E2A6B-A809-4840-BF14-8648BC0BDF87}" type="slidenum">
              <a:rPr lang="id-ID" sz="1400" b="0" smtClean="0">
                <a:solidFill>
                  <a:schemeClr val="tx1"/>
                </a:solidFill>
                <a:latin typeface="+mn-lt"/>
                <a:cs typeface="Lato Light"/>
              </a:rPr>
              <a:pPr/>
              <a:t>‹#›</a:t>
            </a:fld>
            <a:endParaRPr lang="en-MY" sz="1400" b="0" dirty="0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10725261" y="443952"/>
            <a:ext cx="628539" cy="280755"/>
            <a:chOff x="11237090" y="300016"/>
            <a:chExt cx="628539" cy="280755"/>
          </a:xfrm>
        </p:grpSpPr>
        <p:sp>
          <p:nvSpPr>
            <p:cNvPr id="19" name="Oval 18"/>
            <p:cNvSpPr/>
            <p:nvPr userDrawn="1"/>
          </p:nvSpPr>
          <p:spPr>
            <a:xfrm>
              <a:off x="11237090" y="300016"/>
              <a:ext cx="276847" cy="276847"/>
            </a:xfrm>
            <a:prstGeom prst="ellipse">
              <a:avLst/>
            </a:prstGeom>
            <a:noFill/>
            <a:ln>
              <a:solidFill>
                <a:schemeClr val="tx1">
                  <a:alpha val="2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11588782" y="303924"/>
              <a:ext cx="276847" cy="276847"/>
            </a:xfrm>
            <a:prstGeom prst="ellipse">
              <a:avLst/>
            </a:prstGeom>
            <a:noFill/>
            <a:ln>
              <a:solidFill>
                <a:schemeClr val="tx1">
                  <a:alpha val="2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 userDrawn="1"/>
          </p:nvGrpSpPr>
          <p:grpSpPr>
            <a:xfrm>
              <a:off x="11346477" y="404980"/>
              <a:ext cx="45719" cy="73401"/>
              <a:chOff x="3345327" y="4804129"/>
              <a:chExt cx="74099" cy="11896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16200000">
                <a:off x="3350846" y="4798611"/>
                <a:ext cx="63061" cy="74098"/>
              </a:xfrm>
              <a:prstGeom prst="line">
                <a:avLst/>
              </a:prstGeom>
              <a:ln w="9525" cmpd="sng">
                <a:solidFill>
                  <a:schemeClr val="tx1">
                    <a:alpha val="2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>
                <a:off x="3345327" y="4861369"/>
                <a:ext cx="74097" cy="61724"/>
              </a:xfrm>
              <a:prstGeom prst="line">
                <a:avLst/>
              </a:prstGeom>
              <a:ln w="9525" cmpd="sng">
                <a:solidFill>
                  <a:schemeClr val="tx1">
                    <a:alpha val="2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 userDrawn="1"/>
          </p:nvGrpSpPr>
          <p:grpSpPr>
            <a:xfrm flipH="1" flipV="1">
              <a:off x="11708253" y="402651"/>
              <a:ext cx="45719" cy="73401"/>
              <a:chOff x="3345327" y="4804129"/>
              <a:chExt cx="74099" cy="118964"/>
            </a:xfrm>
          </p:grpSpPr>
          <p:cxnSp>
            <p:nvCxnSpPr>
              <p:cNvPr id="23" name="Straight Connector 22"/>
              <p:cNvCxnSpPr/>
              <p:nvPr userDrawn="1"/>
            </p:nvCxnSpPr>
            <p:spPr>
              <a:xfrm rot="16200000">
                <a:off x="3350846" y="4798611"/>
                <a:ext cx="63061" cy="74098"/>
              </a:xfrm>
              <a:prstGeom prst="line">
                <a:avLst/>
              </a:prstGeom>
              <a:ln w="9525" cmpd="sng">
                <a:solidFill>
                  <a:schemeClr val="tx1">
                    <a:alpha val="2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 userDrawn="1"/>
            </p:nvCxnSpPr>
            <p:spPr>
              <a:xfrm>
                <a:off x="3345327" y="4861369"/>
                <a:ext cx="74097" cy="61724"/>
              </a:xfrm>
              <a:prstGeom prst="line">
                <a:avLst/>
              </a:prstGeom>
              <a:ln w="9525" cmpd="sng">
                <a:solidFill>
                  <a:schemeClr val="tx1">
                    <a:alpha val="2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3185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</p:sldLayoutIdLst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4A0B3EE8-7D2D-853B-1F63-84FD9784BCB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08001" y="6348481"/>
            <a:ext cx="535530" cy="27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1408113">
              <a:defRPr sz="8000" b="1" spc="192">
                <a:solidFill>
                  <a:srgbClr val="F1F1F1"/>
                </a:solidFill>
                <a:latin typeface="Rotis SansSerif Std" panose="020B0502030000020204" pitchFamily="34" charset="0"/>
                <a:cs typeface="Arial" panose="020B0604020202020204" pitchFamily="34" charset="0"/>
              </a:defRPr>
            </a:lvl1pPr>
            <a:lvl2pPr marL="703263" defTabSz="1408113">
              <a:defRPr sz="3000">
                <a:latin typeface="Arial" panose="020B0604020202020204" pitchFamily="34" charset="0"/>
              </a:defRPr>
            </a:lvl2pPr>
            <a:lvl3pPr marL="1408113" defTabSz="1408113">
              <a:defRPr sz="3000">
                <a:latin typeface="Arial" panose="020B0604020202020204" pitchFamily="34" charset="0"/>
              </a:defRPr>
            </a:lvl3pPr>
            <a:lvl4pPr marL="2111375" defTabSz="1408113">
              <a:defRPr sz="3000">
                <a:latin typeface="Arial" panose="020B0604020202020204" pitchFamily="34" charset="0"/>
              </a:defRPr>
            </a:lvl4pPr>
            <a:lvl5pPr marL="2816225" defTabSz="1408113">
              <a:defRPr sz="3000">
                <a:latin typeface="Arial" panose="020B0604020202020204" pitchFamily="34" charset="0"/>
              </a:defRPr>
            </a:lvl5pPr>
            <a:lvl6pPr marL="3273425" indent="-476250" defTabSz="1408113" eaLnBrk="0" fontAlgn="base" hangingPunct="0">
              <a:spcBef>
                <a:spcPct val="0"/>
              </a:spcBef>
              <a:spcAft>
                <a:spcPct val="0"/>
              </a:spcAft>
              <a:defRPr sz="3000">
                <a:latin typeface="Arial" panose="020B0604020202020204" pitchFamily="34" charset="0"/>
              </a:defRPr>
            </a:lvl6pPr>
            <a:lvl7pPr marL="3730625" indent="-476250" defTabSz="1408113" eaLnBrk="0" fontAlgn="base" hangingPunct="0">
              <a:spcBef>
                <a:spcPct val="0"/>
              </a:spcBef>
              <a:spcAft>
                <a:spcPct val="0"/>
              </a:spcAft>
              <a:defRPr sz="3000">
                <a:latin typeface="Arial" panose="020B0604020202020204" pitchFamily="34" charset="0"/>
              </a:defRPr>
            </a:lvl7pPr>
            <a:lvl8pPr marL="4187825" indent="-476250" defTabSz="1408113" eaLnBrk="0" fontAlgn="base" hangingPunct="0">
              <a:spcBef>
                <a:spcPct val="0"/>
              </a:spcBef>
              <a:spcAft>
                <a:spcPct val="0"/>
              </a:spcAft>
              <a:defRPr sz="3000">
                <a:latin typeface="Arial" panose="020B0604020202020204" pitchFamily="34" charset="0"/>
              </a:defRPr>
            </a:lvl8pPr>
            <a:lvl9pPr marL="4645025" indent="-476250" defTabSz="1408113" eaLnBrk="0" fontAlgn="base" hangingPunct="0">
              <a:spcBef>
                <a:spcPct val="0"/>
              </a:spcBef>
              <a:spcAft>
                <a:spcPct val="0"/>
              </a:spcAft>
              <a:defRPr sz="3000">
                <a:latin typeface="Arial" panose="020B0604020202020204" pitchFamily="34" charset="0"/>
              </a:defRPr>
            </a:lvl9pPr>
          </a:lstStyle>
          <a:p>
            <a:pPr lvl="0" algn="r"/>
            <a:fld id="{03CB0C0C-3A4F-4A26-B020-441024737789}" type="slidenum">
              <a:rPr lang="it-IT" altLang="it-IT" sz="1796" smtClean="0">
                <a:solidFill>
                  <a:schemeClr val="bg1">
                    <a:lumMod val="75000"/>
                  </a:schemeClr>
                </a:solidFill>
              </a:rPr>
              <a:pPr lvl="0" algn="r"/>
              <a:t>‹#›</a:t>
            </a:fld>
            <a:endParaRPr lang="it-IT" altLang="it-IT" sz="1796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16A65DBF-3257-651E-6F0B-5454AA64995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7651" y="6558196"/>
            <a:ext cx="2835298" cy="11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408113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3263" defTabSz="1408113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08113" defTabSz="1408113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11375" defTabSz="1408113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816225" defTabSz="1408113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273425" indent="-476250" defTabSz="14081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730625" indent="-476250" defTabSz="14081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87825" indent="-476250" defTabSz="14081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45025" indent="-476250" defTabSz="14081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it-IT" altLang="it-IT" sz="715" b="0" spc="0" dirty="0">
                <a:solidFill>
                  <a:srgbClr val="9B9B9B"/>
                </a:solidFill>
                <a:latin typeface="Swis721 Lt BT" panose="020B0403020202020204" pitchFamily="34" charset="0"/>
                <a:cs typeface="Arial" panose="020B0604020202020204" pitchFamily="34" charset="0"/>
              </a:rPr>
              <a:t>1306ar916 -</a:t>
            </a:r>
            <a:fld id="{DE639186-6BBD-48B5-9023-3A24B7FE3002}" type="datetime1">
              <a:rPr lang="it-IT" altLang="it-IT" sz="715" b="0" spc="0" smtClean="0">
                <a:solidFill>
                  <a:srgbClr val="9B9B9B"/>
                </a:solidFill>
                <a:latin typeface="Swis721 Lt BT" panose="020B0403020202020204" pitchFamily="34" charset="0"/>
                <a:cs typeface="Arial" panose="020B0604020202020204" pitchFamily="34" charset="0"/>
              </a:rPr>
              <a:t>01/02/2023</a:t>
            </a:fld>
            <a:endParaRPr lang="it-IT" altLang="it-IT" sz="715" b="0" spc="0" dirty="0">
              <a:solidFill>
                <a:srgbClr val="FF0000"/>
              </a:solidFill>
              <a:latin typeface="Swis721 Lt BT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C779D36B-84E3-FC11-AC2B-17CA81B8D63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72554" y="6381976"/>
            <a:ext cx="2311843" cy="13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408113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3263" defTabSz="1408113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08113" defTabSz="1408113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11375" defTabSz="1408113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816225" defTabSz="1408113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273425" indent="-476250" defTabSz="14081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730625" indent="-476250" defTabSz="14081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87825" indent="-476250" defTabSz="14081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45025" indent="-476250" defTabSz="14081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it-IT" altLang="it-IT" sz="857" b="0" spc="0" dirty="0">
                <a:solidFill>
                  <a:srgbClr val="9B9B9B"/>
                </a:solidFill>
                <a:latin typeface="Swis721 Lt BT" panose="020B0403020202020204" pitchFamily="34" charset="0"/>
                <a:cs typeface="Arial" panose="020B0604020202020204" pitchFamily="34" charset="0"/>
              </a:rPr>
              <a:t>GENERAL PLANNING S.r.l.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BB667DD-0D7E-596E-D943-4284CCAECBC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881" y="6321540"/>
            <a:ext cx="330312" cy="165132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7A5E101C-3DAA-8FDF-960C-04110FDCB256}"/>
              </a:ext>
            </a:extLst>
          </p:cNvPr>
          <p:cNvCxnSpPr>
            <a:cxnSpLocks/>
          </p:cNvCxnSpPr>
          <p:nvPr userDrawn="1"/>
        </p:nvCxnSpPr>
        <p:spPr>
          <a:xfrm>
            <a:off x="497235" y="6532682"/>
            <a:ext cx="3087162" cy="0"/>
          </a:xfrm>
          <a:prstGeom prst="line">
            <a:avLst/>
          </a:prstGeom>
          <a:ln w="19050"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93CBCFA9-7DEA-06CB-4FA7-7D99943A736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18944" y="6378212"/>
            <a:ext cx="854110" cy="23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6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</p:sldLayoutIdLst>
  <p:transition/>
  <p:hf hdr="0" ftr="0" dt="0"/>
  <p:txStyles>
    <p:titleStyle>
      <a:lvl1pPr algn="r" defTabSz="913917" rtl="0" eaLnBrk="0" fontAlgn="base" hangingPunct="0">
        <a:spcBef>
          <a:spcPct val="0"/>
        </a:spcBef>
        <a:spcAft>
          <a:spcPct val="0"/>
        </a:spcAft>
        <a:defRPr sz="1071" b="1">
          <a:solidFill>
            <a:srgbClr val="CC0000"/>
          </a:solidFill>
          <a:latin typeface="+mj-lt"/>
          <a:ea typeface="+mj-ea"/>
          <a:cs typeface="+mj-cs"/>
        </a:defRPr>
      </a:lvl1pPr>
      <a:lvl2pPr algn="r" defTabSz="913917" rtl="0" eaLnBrk="0" fontAlgn="base" hangingPunct="0">
        <a:spcBef>
          <a:spcPct val="0"/>
        </a:spcBef>
        <a:spcAft>
          <a:spcPct val="0"/>
        </a:spcAft>
        <a:defRPr sz="1071" b="1">
          <a:solidFill>
            <a:srgbClr val="CC0000"/>
          </a:solidFill>
          <a:latin typeface="Century Gothic" pitchFamily="34" charset="0"/>
        </a:defRPr>
      </a:lvl2pPr>
      <a:lvl3pPr algn="r" defTabSz="913917" rtl="0" eaLnBrk="0" fontAlgn="base" hangingPunct="0">
        <a:spcBef>
          <a:spcPct val="0"/>
        </a:spcBef>
        <a:spcAft>
          <a:spcPct val="0"/>
        </a:spcAft>
        <a:defRPr sz="1071" b="1">
          <a:solidFill>
            <a:srgbClr val="CC0000"/>
          </a:solidFill>
          <a:latin typeface="Century Gothic" pitchFamily="34" charset="0"/>
        </a:defRPr>
      </a:lvl3pPr>
      <a:lvl4pPr algn="r" defTabSz="913917" rtl="0" eaLnBrk="0" fontAlgn="base" hangingPunct="0">
        <a:spcBef>
          <a:spcPct val="0"/>
        </a:spcBef>
        <a:spcAft>
          <a:spcPct val="0"/>
        </a:spcAft>
        <a:defRPr sz="1071" b="1">
          <a:solidFill>
            <a:srgbClr val="CC0000"/>
          </a:solidFill>
          <a:latin typeface="Century Gothic" pitchFamily="34" charset="0"/>
        </a:defRPr>
      </a:lvl4pPr>
      <a:lvl5pPr algn="r" defTabSz="913917" rtl="0" eaLnBrk="0" fontAlgn="base" hangingPunct="0">
        <a:spcBef>
          <a:spcPct val="0"/>
        </a:spcBef>
        <a:spcAft>
          <a:spcPct val="0"/>
        </a:spcAft>
        <a:defRPr sz="1071" b="1">
          <a:solidFill>
            <a:srgbClr val="CC0000"/>
          </a:solidFill>
          <a:latin typeface="Century Gothic" pitchFamily="34" charset="0"/>
        </a:defRPr>
      </a:lvl5pPr>
      <a:lvl6pPr marL="400756" algn="r" defTabSz="914225" rtl="0" fontAlgn="base">
        <a:spcBef>
          <a:spcPct val="0"/>
        </a:spcBef>
        <a:spcAft>
          <a:spcPct val="0"/>
        </a:spcAft>
        <a:defRPr sz="1071" b="1">
          <a:solidFill>
            <a:srgbClr val="CC0000"/>
          </a:solidFill>
          <a:latin typeface="Century Gothic" pitchFamily="34" charset="0"/>
        </a:defRPr>
      </a:lvl6pPr>
      <a:lvl7pPr marL="801511" algn="r" defTabSz="914225" rtl="0" fontAlgn="base">
        <a:spcBef>
          <a:spcPct val="0"/>
        </a:spcBef>
        <a:spcAft>
          <a:spcPct val="0"/>
        </a:spcAft>
        <a:defRPr sz="1071" b="1">
          <a:solidFill>
            <a:srgbClr val="CC0000"/>
          </a:solidFill>
          <a:latin typeface="Century Gothic" pitchFamily="34" charset="0"/>
        </a:defRPr>
      </a:lvl7pPr>
      <a:lvl8pPr marL="1202268" algn="r" defTabSz="914225" rtl="0" fontAlgn="base">
        <a:spcBef>
          <a:spcPct val="0"/>
        </a:spcBef>
        <a:spcAft>
          <a:spcPct val="0"/>
        </a:spcAft>
        <a:defRPr sz="1071" b="1">
          <a:solidFill>
            <a:srgbClr val="CC0000"/>
          </a:solidFill>
          <a:latin typeface="Century Gothic" pitchFamily="34" charset="0"/>
        </a:defRPr>
      </a:lvl8pPr>
      <a:lvl9pPr marL="1603023" algn="r" defTabSz="914225" rtl="0" fontAlgn="base">
        <a:spcBef>
          <a:spcPct val="0"/>
        </a:spcBef>
        <a:spcAft>
          <a:spcPct val="0"/>
        </a:spcAft>
        <a:defRPr sz="1071" b="1">
          <a:solidFill>
            <a:srgbClr val="CC0000"/>
          </a:solidFill>
          <a:latin typeface="Century Gothic" pitchFamily="34" charset="0"/>
        </a:defRPr>
      </a:lvl9pPr>
    </p:titleStyle>
    <p:bodyStyle>
      <a:lvl1pPr marL="300482" indent="-300482" algn="l" defTabSz="913917" rtl="0" eaLnBrk="0" fontAlgn="base" hangingPunct="0">
        <a:spcBef>
          <a:spcPct val="20000"/>
        </a:spcBef>
        <a:spcAft>
          <a:spcPct val="0"/>
        </a:spcAft>
        <a:defRPr sz="929">
          <a:solidFill>
            <a:schemeClr val="tx1"/>
          </a:solidFill>
          <a:latin typeface="+mn-lt"/>
          <a:ea typeface="+mn-ea"/>
          <a:cs typeface="+mn-cs"/>
        </a:defRPr>
      </a:lvl1pPr>
      <a:lvl2pPr marL="757440" indent="-284607" algn="l" defTabSz="913917" rtl="0" eaLnBrk="0" fontAlgn="base" hangingPunct="0">
        <a:spcBef>
          <a:spcPct val="20000"/>
        </a:spcBef>
        <a:spcAft>
          <a:spcPct val="0"/>
        </a:spcAft>
        <a:buChar char="–"/>
        <a:defRPr sz="1071">
          <a:solidFill>
            <a:schemeClr val="tx1"/>
          </a:solidFill>
          <a:latin typeface="+mn-lt"/>
        </a:defRPr>
      </a:lvl2pPr>
      <a:lvl3pPr marL="1142964" indent="-227913" algn="l" defTabSz="913917" rtl="0" eaLnBrk="0" fontAlgn="base" hangingPunct="0">
        <a:spcBef>
          <a:spcPct val="20000"/>
        </a:spcBef>
        <a:spcAft>
          <a:spcPct val="0"/>
        </a:spcAft>
        <a:buChar char="•"/>
        <a:defRPr sz="929">
          <a:solidFill>
            <a:schemeClr val="tx1"/>
          </a:solidFill>
          <a:latin typeface="+mn-lt"/>
        </a:defRPr>
      </a:lvl3pPr>
      <a:lvl4pPr marL="1599923" indent="-227913" algn="l" defTabSz="913917" rtl="0" eaLnBrk="0" fontAlgn="base" hangingPunct="0">
        <a:spcBef>
          <a:spcPct val="20000"/>
        </a:spcBef>
        <a:spcAft>
          <a:spcPct val="0"/>
        </a:spcAft>
        <a:buChar char="–"/>
        <a:defRPr sz="857">
          <a:solidFill>
            <a:schemeClr val="tx1"/>
          </a:solidFill>
          <a:latin typeface="+mn-lt"/>
        </a:defRPr>
      </a:lvl4pPr>
      <a:lvl5pPr marL="2055747" indent="-227913" algn="l" defTabSz="913917" rtl="0" eaLnBrk="0" fontAlgn="base" hangingPunct="0">
        <a:spcBef>
          <a:spcPct val="20000"/>
        </a:spcBef>
        <a:spcAft>
          <a:spcPct val="0"/>
        </a:spcAft>
        <a:buChar char="»"/>
        <a:defRPr sz="857">
          <a:solidFill>
            <a:schemeClr val="tx1"/>
          </a:solidFill>
          <a:latin typeface="+mn-lt"/>
        </a:defRPr>
      </a:lvl5pPr>
      <a:lvl6pPr marL="2457412" indent="-228208" algn="l" defTabSz="914225" rtl="0" fontAlgn="base">
        <a:spcBef>
          <a:spcPct val="20000"/>
        </a:spcBef>
        <a:spcAft>
          <a:spcPct val="0"/>
        </a:spcAft>
        <a:buChar char="»"/>
        <a:defRPr sz="857">
          <a:solidFill>
            <a:schemeClr val="tx1"/>
          </a:solidFill>
          <a:latin typeface="+mn-lt"/>
        </a:defRPr>
      </a:lvl6pPr>
      <a:lvl7pPr marL="2858168" indent="-228208" algn="l" defTabSz="914225" rtl="0" fontAlgn="base">
        <a:spcBef>
          <a:spcPct val="20000"/>
        </a:spcBef>
        <a:spcAft>
          <a:spcPct val="0"/>
        </a:spcAft>
        <a:buChar char="»"/>
        <a:defRPr sz="857">
          <a:solidFill>
            <a:schemeClr val="tx1"/>
          </a:solidFill>
          <a:latin typeface="+mn-lt"/>
        </a:defRPr>
      </a:lvl7pPr>
      <a:lvl8pPr marL="3258924" indent="-228208" algn="l" defTabSz="914225" rtl="0" fontAlgn="base">
        <a:spcBef>
          <a:spcPct val="20000"/>
        </a:spcBef>
        <a:spcAft>
          <a:spcPct val="0"/>
        </a:spcAft>
        <a:buChar char="»"/>
        <a:defRPr sz="857">
          <a:solidFill>
            <a:schemeClr val="tx1"/>
          </a:solidFill>
          <a:latin typeface="+mn-lt"/>
        </a:defRPr>
      </a:lvl8pPr>
      <a:lvl9pPr marL="3659679" indent="-228208" algn="l" defTabSz="914225" rtl="0" fontAlgn="base">
        <a:spcBef>
          <a:spcPct val="20000"/>
        </a:spcBef>
        <a:spcAft>
          <a:spcPct val="0"/>
        </a:spcAft>
        <a:buChar char="»"/>
        <a:defRPr sz="857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801511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1pPr>
      <a:lvl2pPr marL="400756" algn="l" defTabSz="801511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2pPr>
      <a:lvl3pPr marL="801511" algn="l" defTabSz="801511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3pPr>
      <a:lvl4pPr marL="1202268" algn="l" defTabSz="801511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4pPr>
      <a:lvl5pPr marL="1603023" algn="l" defTabSz="801511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5pPr>
      <a:lvl6pPr marL="2003778" algn="l" defTabSz="801511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6pPr>
      <a:lvl7pPr marL="2404534" algn="l" defTabSz="801511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7pPr>
      <a:lvl8pPr marL="2805291" algn="l" defTabSz="801511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8pPr>
      <a:lvl9pPr marL="3206046" algn="l" defTabSz="801511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A6B0E5-7D15-4B7D-9F7A-76097F0CB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1648" y="5995880"/>
            <a:ext cx="727497" cy="76713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FC8337B5-A1B7-425E-809E-E1DFBF2678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249"/>
          <a:stretch/>
        </p:blipFill>
        <p:spPr>
          <a:xfrm>
            <a:off x="360082" y="2941861"/>
            <a:ext cx="11471837" cy="36510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5286AD-FE4A-4AFF-A285-559E7728AEB7}"/>
              </a:ext>
            </a:extLst>
          </p:cNvPr>
          <p:cNvSpPr txBox="1"/>
          <p:nvPr/>
        </p:nvSpPr>
        <p:spPr>
          <a:xfrm>
            <a:off x="705395" y="330764"/>
            <a:ext cx="1112652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it-IT" sz="4000" b="1" dirty="0">
                <a:solidFill>
                  <a:srgbClr val="0070C0"/>
                </a:solidFill>
              </a:rPr>
              <a:t>Fondazione </a:t>
            </a:r>
            <a:r>
              <a:rPr lang="it-IT" sz="4000" b="1" dirty="0" err="1">
                <a:solidFill>
                  <a:srgbClr val="0070C0"/>
                </a:solidFill>
              </a:rPr>
              <a:t>Biotecnopolo</a:t>
            </a:r>
            <a:r>
              <a:rPr lang="it-IT" sz="4000" b="1" dirty="0">
                <a:solidFill>
                  <a:srgbClr val="0070C0"/>
                </a:solidFill>
              </a:rPr>
              <a:t> di Siena</a:t>
            </a:r>
          </a:p>
          <a:p>
            <a:pPr algn="ctr">
              <a:buClr>
                <a:schemeClr val="tx1"/>
              </a:buClr>
            </a:pPr>
            <a:endParaRPr lang="it-IT" sz="3200" dirty="0">
              <a:solidFill>
                <a:srgbClr val="0070C0"/>
              </a:solidFill>
            </a:endParaRPr>
          </a:p>
          <a:p>
            <a:pPr algn="ctr">
              <a:buClr>
                <a:schemeClr val="tx1"/>
              </a:buClr>
            </a:pPr>
            <a:r>
              <a:rPr lang="it-IT" sz="2400" b="1" dirty="0">
                <a:solidFill>
                  <a:srgbClr val="0070C0"/>
                </a:solidFill>
              </a:rPr>
              <a:t>The </a:t>
            </a:r>
            <a:r>
              <a:rPr lang="it-IT" sz="2400" b="1" dirty="0" err="1">
                <a:solidFill>
                  <a:srgbClr val="0070C0"/>
                </a:solidFill>
              </a:rPr>
              <a:t>Italian</a:t>
            </a:r>
            <a:r>
              <a:rPr lang="it-IT" sz="2400" b="1" dirty="0">
                <a:solidFill>
                  <a:srgbClr val="0070C0"/>
                </a:solidFill>
              </a:rPr>
              <a:t> </a:t>
            </a:r>
            <a:r>
              <a:rPr lang="it-IT" sz="2400" b="1" dirty="0" err="1">
                <a:solidFill>
                  <a:srgbClr val="0070C0"/>
                </a:solidFill>
              </a:rPr>
              <a:t>initiative</a:t>
            </a:r>
            <a:r>
              <a:rPr lang="it-IT" sz="2400" b="1" dirty="0">
                <a:solidFill>
                  <a:srgbClr val="0070C0"/>
                </a:solidFill>
              </a:rPr>
              <a:t> for Pandemic </a:t>
            </a:r>
            <a:r>
              <a:rPr lang="it-IT" sz="2400" b="1" dirty="0" err="1">
                <a:solidFill>
                  <a:srgbClr val="0070C0"/>
                </a:solidFill>
              </a:rPr>
              <a:t>Preparedness</a:t>
            </a:r>
            <a:r>
              <a:rPr lang="it-IT" sz="2400" b="1" dirty="0">
                <a:solidFill>
                  <a:srgbClr val="0070C0"/>
                </a:solidFill>
              </a:rPr>
              <a:t> and </a:t>
            </a:r>
            <a:r>
              <a:rPr lang="it-IT" sz="2400" b="1" dirty="0" err="1">
                <a:solidFill>
                  <a:srgbClr val="0070C0"/>
                </a:solidFill>
              </a:rPr>
              <a:t>Response</a:t>
            </a:r>
            <a:r>
              <a:rPr lang="it-IT" sz="2400" b="1" dirty="0">
                <a:solidFill>
                  <a:srgbClr val="0070C0"/>
                </a:solidFill>
              </a:rPr>
              <a:t>  </a:t>
            </a:r>
          </a:p>
          <a:p>
            <a:pPr algn="ctr">
              <a:buClr>
                <a:schemeClr val="tx1"/>
              </a:buClr>
            </a:pPr>
            <a:endParaRPr lang="it-IT" sz="3200" dirty="0">
              <a:solidFill>
                <a:srgbClr val="0070C0"/>
              </a:solidFill>
            </a:endParaRPr>
          </a:p>
          <a:p>
            <a:pPr algn="ctr">
              <a:buClr>
                <a:schemeClr val="tx1"/>
              </a:buClr>
            </a:pPr>
            <a:endParaRPr lang="it-IT" sz="3200" dirty="0">
              <a:solidFill>
                <a:srgbClr val="0070C0"/>
              </a:solidFill>
            </a:endParaRPr>
          </a:p>
          <a:p>
            <a:pPr algn="ctr">
              <a:buClr>
                <a:schemeClr val="tx1"/>
              </a:buClr>
            </a:pPr>
            <a:r>
              <a:rPr lang="it-IT" sz="3200" dirty="0">
                <a:solidFill>
                  <a:srgbClr val="0070C0"/>
                </a:solidFill>
              </a:rPr>
              <a:t>Rino Rappuoli</a:t>
            </a:r>
          </a:p>
          <a:p>
            <a:pPr algn="ctr">
              <a:buClr>
                <a:schemeClr val="tx1"/>
              </a:buClr>
            </a:pPr>
            <a:endParaRPr lang="it-IT" sz="3200" dirty="0">
              <a:solidFill>
                <a:srgbClr val="0070C0"/>
              </a:solidFill>
            </a:endParaRPr>
          </a:p>
          <a:p>
            <a:pPr algn="ctr">
              <a:buClr>
                <a:schemeClr val="tx1"/>
              </a:buClr>
            </a:pPr>
            <a:endParaRPr lang="it-IT" sz="3200" dirty="0">
              <a:solidFill>
                <a:srgbClr val="0070C0"/>
              </a:solidFill>
            </a:endParaRPr>
          </a:p>
          <a:p>
            <a:pPr algn="ctr">
              <a:buClr>
                <a:schemeClr val="tx1"/>
              </a:buClr>
            </a:pPr>
            <a:endParaRPr lang="it-IT" sz="2667" dirty="0">
              <a:solidFill>
                <a:srgbClr val="0070C0"/>
              </a:solidFill>
            </a:endParaRPr>
          </a:p>
          <a:p>
            <a:pPr algn="ctr">
              <a:buClr>
                <a:schemeClr val="tx1"/>
              </a:buClr>
            </a:pPr>
            <a:r>
              <a:rPr lang="en-GB" sz="2133" dirty="0">
                <a:solidFill>
                  <a:srgbClr val="0070C0"/>
                </a:solidFill>
              </a:rPr>
              <a:t>US - Italy Joint Commission Meeting</a:t>
            </a:r>
            <a:endParaRPr lang="it-IT" sz="2133" dirty="0">
              <a:solidFill>
                <a:srgbClr val="0070C0"/>
              </a:solidFill>
            </a:endParaRPr>
          </a:p>
          <a:p>
            <a:pPr algn="ctr">
              <a:buClr>
                <a:schemeClr val="tx1"/>
              </a:buClr>
            </a:pPr>
            <a:endParaRPr lang="it-IT" sz="2133" dirty="0">
              <a:solidFill>
                <a:srgbClr val="0070C0"/>
              </a:solidFill>
            </a:endParaRPr>
          </a:p>
          <a:p>
            <a:pPr algn="ctr">
              <a:buClr>
                <a:schemeClr val="tx1"/>
              </a:buClr>
            </a:pPr>
            <a:r>
              <a:rPr lang="it-IT" sz="1400" dirty="0">
                <a:solidFill>
                  <a:srgbClr val="0070C0"/>
                </a:solidFill>
              </a:rPr>
              <a:t>Rome </a:t>
            </a:r>
            <a:r>
              <a:rPr lang="it-IT" sz="1400" dirty="0" err="1">
                <a:solidFill>
                  <a:srgbClr val="0070C0"/>
                </a:solidFill>
              </a:rPr>
              <a:t>January</a:t>
            </a:r>
            <a:r>
              <a:rPr lang="it-IT" sz="1400" dirty="0">
                <a:solidFill>
                  <a:srgbClr val="0070C0"/>
                </a:solidFill>
              </a:rPr>
              <a:t> 26</a:t>
            </a:r>
            <a:r>
              <a:rPr lang="it-IT" sz="1400" baseline="30000" dirty="0">
                <a:solidFill>
                  <a:srgbClr val="0070C0"/>
                </a:solidFill>
              </a:rPr>
              <a:t>th</a:t>
            </a:r>
            <a:r>
              <a:rPr lang="it-IT" sz="1400" dirty="0">
                <a:solidFill>
                  <a:srgbClr val="0070C0"/>
                </a:solidFill>
              </a:rPr>
              <a:t> 2023 </a:t>
            </a:r>
          </a:p>
          <a:p>
            <a:pPr algn="ctr">
              <a:buClr>
                <a:schemeClr val="tx1"/>
              </a:buClr>
            </a:pPr>
            <a:endParaRPr lang="it-IT" sz="1600" dirty="0">
              <a:solidFill>
                <a:srgbClr val="0070C0"/>
              </a:solidFill>
            </a:endParaRPr>
          </a:p>
          <a:p>
            <a:pPr algn="ctr">
              <a:buClr>
                <a:schemeClr val="tx1"/>
              </a:buClr>
            </a:pPr>
            <a:endParaRPr lang="it-IT" sz="1467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9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4327-5BE0-7235-33BF-86D7C0B517C8}"/>
              </a:ext>
            </a:extLst>
          </p:cNvPr>
          <p:cNvSpPr txBox="1">
            <a:spLocks/>
          </p:cNvSpPr>
          <p:nvPr/>
        </p:nvSpPr>
        <p:spPr>
          <a:xfrm>
            <a:off x="541165" y="137663"/>
            <a:ext cx="10779565" cy="9848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dirty="0">
                <a:solidFill>
                  <a:srgbClr val="0070C0"/>
                </a:solidFill>
              </a:rPr>
              <a:t>A </a:t>
            </a:r>
            <a:r>
              <a:rPr lang="it-IT" sz="2400" dirty="0" err="1">
                <a:solidFill>
                  <a:srgbClr val="0070C0"/>
                </a:solidFill>
              </a:rPr>
              <a:t>Decree</a:t>
            </a:r>
            <a:r>
              <a:rPr lang="it-IT" sz="2400" dirty="0">
                <a:solidFill>
                  <a:srgbClr val="0070C0"/>
                </a:solidFill>
              </a:rPr>
              <a:t> to create a National Center for Pandemic </a:t>
            </a:r>
            <a:r>
              <a:rPr lang="it-IT" sz="2400" dirty="0" err="1">
                <a:solidFill>
                  <a:srgbClr val="0070C0"/>
                </a:solidFill>
              </a:rPr>
              <a:t>Preparedness</a:t>
            </a:r>
            <a:r>
              <a:rPr lang="it-IT" sz="2400" dirty="0">
                <a:solidFill>
                  <a:srgbClr val="0070C0"/>
                </a:solidFill>
              </a:rPr>
              <a:t> (CNAP) </a:t>
            </a:r>
          </a:p>
          <a:p>
            <a:pPr algn="ctr"/>
            <a:r>
              <a:rPr lang="it-IT" sz="2400" dirty="0" err="1">
                <a:solidFill>
                  <a:srgbClr val="0070C0"/>
                </a:solidFill>
              </a:rPr>
              <a:t>Funded</a:t>
            </a:r>
            <a:r>
              <a:rPr lang="it-IT" sz="2400" dirty="0">
                <a:solidFill>
                  <a:srgbClr val="0070C0"/>
                </a:solidFill>
              </a:rPr>
              <a:t> by the </a:t>
            </a:r>
            <a:r>
              <a:rPr lang="it-IT" sz="2400" dirty="0" err="1">
                <a:solidFill>
                  <a:srgbClr val="0070C0"/>
                </a:solidFill>
              </a:rPr>
              <a:t>Italian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Goverment</a:t>
            </a:r>
            <a:r>
              <a:rPr lang="it-IT" sz="2400" dirty="0">
                <a:solidFill>
                  <a:srgbClr val="0070C0"/>
                </a:solidFill>
              </a:rPr>
              <a:t>  </a:t>
            </a:r>
          </a:p>
          <a:p>
            <a:pPr algn="ctr"/>
            <a:r>
              <a:rPr lang="it-IT" sz="1600" dirty="0" err="1">
                <a:solidFill>
                  <a:srgbClr val="0070C0"/>
                </a:solidFill>
              </a:rPr>
              <a:t>was</a:t>
            </a:r>
            <a:r>
              <a:rPr lang="it-IT" sz="1600" dirty="0">
                <a:solidFill>
                  <a:srgbClr val="0070C0"/>
                </a:solidFill>
              </a:rPr>
              <a:t>  </a:t>
            </a:r>
            <a:r>
              <a:rPr lang="it-IT" sz="1600" dirty="0" err="1">
                <a:solidFill>
                  <a:srgbClr val="0070C0"/>
                </a:solidFill>
              </a:rPr>
              <a:t>Published</a:t>
            </a:r>
            <a:r>
              <a:rPr lang="it-IT" sz="1600" dirty="0">
                <a:solidFill>
                  <a:srgbClr val="0070C0"/>
                </a:solidFill>
              </a:rPr>
              <a:t> on August 26</a:t>
            </a:r>
            <a:r>
              <a:rPr lang="it-IT" sz="1600" baseline="30000" dirty="0">
                <a:solidFill>
                  <a:srgbClr val="0070C0"/>
                </a:solidFill>
              </a:rPr>
              <a:t>th</a:t>
            </a:r>
            <a:r>
              <a:rPr lang="it-IT" sz="1600" dirty="0">
                <a:solidFill>
                  <a:srgbClr val="0070C0"/>
                </a:solidFill>
              </a:rPr>
              <a:t>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E0A69B-92E3-B82D-8566-5D0D89EF5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263" y="1547648"/>
            <a:ext cx="7556741" cy="20064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ED13B2-5FFE-AAFD-3E2D-1385A07F4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662" y="3809281"/>
            <a:ext cx="6960572" cy="233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0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52767-ED27-E2B5-A8A2-B1B29CCC61D5}"/>
              </a:ext>
            </a:extLst>
          </p:cNvPr>
          <p:cNvSpPr txBox="1">
            <a:spLocks/>
          </p:cNvSpPr>
          <p:nvPr/>
        </p:nvSpPr>
        <p:spPr>
          <a:xfrm>
            <a:off x="457759" y="-226140"/>
            <a:ext cx="10515600" cy="11785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sz="2800" dirty="0">
                <a:solidFill>
                  <a:srgbClr val="0070C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800" dirty="0">
                <a:solidFill>
                  <a:srgbClr val="0070C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CNAP will be located in Siena </a:t>
            </a:r>
            <a:br>
              <a:rPr lang="en-GB" sz="1800" dirty="0">
                <a:solidFill>
                  <a:srgbClr val="0070C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800" dirty="0">
                <a:solidFill>
                  <a:srgbClr val="0070C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city with a long vaccine development experience</a:t>
            </a:r>
            <a:br>
              <a:rPr lang="en-GB" sz="2800" dirty="0">
                <a:solidFill>
                  <a:srgbClr val="0070C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endParaRPr lang="en-GB" sz="2800" dirty="0">
              <a:solidFill>
                <a:srgbClr val="0070C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1E6ED6-7BA0-9AC3-791F-03350F4EC7F1}"/>
              </a:ext>
            </a:extLst>
          </p:cNvPr>
          <p:cNvSpPr txBox="1"/>
          <p:nvPr/>
        </p:nvSpPr>
        <p:spPr>
          <a:xfrm>
            <a:off x="902970" y="952420"/>
            <a:ext cx="10386060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</a:rPr>
              <a:t>Siena </a:t>
            </a:r>
            <a:r>
              <a:rPr lang="it-IT" sz="2000" b="1" dirty="0" err="1"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it-IT" sz="2000" b="1" dirty="0" err="1">
                <a:latin typeface="Calibri" panose="020F0502020204030204" pitchFamily="34" charset="0"/>
                <a:ea typeface="Calibri" panose="020F0502020204030204" pitchFamily="34" charset="0"/>
              </a:rPr>
              <a:t>only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</a:rPr>
              <a:t> place in </a:t>
            </a:r>
            <a:r>
              <a:rPr lang="it-IT" sz="2000" b="1" dirty="0" err="1">
                <a:latin typeface="Calibri" panose="020F0502020204030204" pitchFamily="34" charset="0"/>
                <a:ea typeface="Calibri" panose="020F0502020204030204" pitchFamily="34" charset="0"/>
              </a:rPr>
              <a:t>Italy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</a:rPr>
              <a:t>, and one of the </a:t>
            </a:r>
            <a:r>
              <a:rPr lang="it-IT" sz="2000" b="1" dirty="0" err="1">
                <a:latin typeface="Calibri" panose="020F0502020204030204" pitchFamily="34" charset="0"/>
                <a:ea typeface="Calibri" panose="020F0502020204030204" pitchFamily="34" charset="0"/>
              </a:rPr>
              <a:t>few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</a:rPr>
              <a:t> in Europe, </a:t>
            </a:r>
            <a:r>
              <a:rPr lang="it-IT" sz="2000" b="1" dirty="0" err="1">
                <a:latin typeface="Calibri" panose="020F0502020204030204" pitchFamily="34" charset="0"/>
                <a:ea typeface="Calibri" panose="020F0502020204030204" pitchFamily="34" charset="0"/>
              </a:rPr>
              <a:t>where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2000" b="1" dirty="0" err="1">
                <a:latin typeface="Calibri" panose="020F0502020204030204" pitchFamily="34" charset="0"/>
                <a:ea typeface="Calibri" panose="020F0502020204030204" pitchFamily="34" charset="0"/>
              </a:rPr>
              <a:t>vaccines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</a:rPr>
              <a:t> and sera </a:t>
            </a:r>
            <a:r>
              <a:rPr lang="it-IT" sz="2000" b="1" dirty="0" err="1">
                <a:latin typeface="Calibri" panose="020F0502020204030204" pitchFamily="34" charset="0"/>
                <a:ea typeface="Calibri" panose="020F0502020204030204" pitchFamily="34" charset="0"/>
              </a:rPr>
              <a:t>have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2000" b="1" dirty="0" err="1">
                <a:latin typeface="Calibri" panose="020F0502020204030204" pitchFamily="34" charset="0"/>
                <a:ea typeface="Calibri" panose="020F0502020204030204" pitchFamily="34" charset="0"/>
              </a:rPr>
              <a:t>been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2000" b="1" dirty="0" err="1">
                <a:latin typeface="Calibri" panose="020F0502020204030204" pitchFamily="34" charset="0"/>
                <a:ea typeface="Calibri" panose="020F0502020204030204" pitchFamily="34" charset="0"/>
              </a:rPr>
              <a:t>discovered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2000" b="1" dirty="0" err="1">
                <a:latin typeface="Calibri" panose="020F0502020204030204" pitchFamily="34" charset="0"/>
                <a:ea typeface="Calibri" panose="020F0502020204030204" pitchFamily="34" charset="0"/>
              </a:rPr>
              <a:t>developed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2000" b="1" dirty="0" err="1">
                <a:latin typeface="Calibri" panose="020F0502020204030204" pitchFamily="34" charset="0"/>
                <a:ea typeface="Calibri" panose="020F0502020204030204" pitchFamily="34" charset="0"/>
              </a:rPr>
              <a:t>manufactured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</a:rPr>
              <a:t>, and </a:t>
            </a:r>
            <a:r>
              <a:rPr lang="it-IT" sz="2000" b="1" dirty="0" err="1">
                <a:latin typeface="Calibri" panose="020F0502020204030204" pitchFamily="34" charset="0"/>
                <a:ea typeface="Calibri" panose="020F0502020204030204" pitchFamily="34" charset="0"/>
              </a:rPr>
              <a:t>commercialized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</a:rPr>
              <a:t> for more </a:t>
            </a:r>
            <a:r>
              <a:rPr lang="it-IT" sz="2000" b="1" dirty="0" err="1">
                <a:latin typeface="Calibri" panose="020F0502020204030204" pitchFamily="34" charset="0"/>
                <a:ea typeface="Calibri" panose="020F0502020204030204" pitchFamily="34" charset="0"/>
              </a:rPr>
              <a:t>than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it-IT" sz="2000" b="1" dirty="0" err="1">
                <a:latin typeface="Calibri" panose="020F0502020204030204" pitchFamily="34" charset="0"/>
                <a:ea typeface="Calibri" panose="020F0502020204030204" pitchFamily="34" charset="0"/>
              </a:rPr>
              <a:t>century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</a:rPr>
              <a:t>1904 Sclavo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Anthrax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serum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</a:rPr>
              <a:t>1950’s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diphtheria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tetanus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vaccines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</a:rPr>
              <a:t>1960 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</a:rPr>
              <a:t>Albert Sabin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spends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months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</a:rPr>
              <a:t> in Siena to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develop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oral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</a:rPr>
              <a:t> polio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</a:rPr>
              <a:t>1992 </a:t>
            </a:r>
            <a:r>
              <a:rPr lang="it-IT" sz="1400" b="1" dirty="0" err="1">
                <a:latin typeface="Calibri" panose="020F0502020204030204" pitchFamily="34" charset="0"/>
                <a:ea typeface="Calibri" panose="020F0502020204030204" pitchFamily="34" charset="0"/>
              </a:rPr>
              <a:t>Chiron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</a:rPr>
              <a:t>First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recombinant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400" b="1" dirty="0" err="1">
                <a:latin typeface="Calibri" panose="020F0502020204030204" pitchFamily="34" charset="0"/>
                <a:ea typeface="Calibri" panose="020F0502020204030204" pitchFamily="34" charset="0"/>
              </a:rPr>
              <a:t>acellular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400" b="1" dirty="0" err="1">
                <a:latin typeface="Calibri" panose="020F0502020204030204" pitchFamily="34" charset="0"/>
                <a:ea typeface="Calibri" panose="020F0502020204030204" pitchFamily="34" charset="0"/>
              </a:rPr>
              <a:t>pertussis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</a:rPr>
              <a:t>vaccine (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</a:rPr>
              <a:t>NIH </a:t>
            </a:r>
            <a:r>
              <a:rPr lang="it-IT" sz="1400" b="1" dirty="0" err="1">
                <a:latin typeface="Calibri" panose="020F0502020204030204" pitchFamily="34" charset="0"/>
                <a:ea typeface="Calibri" panose="020F0502020204030204" pitchFamily="34" charset="0"/>
              </a:rPr>
              <a:t>efficacy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</a:rPr>
              <a:t> trial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done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Italy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</a:rPr>
              <a:t>1992 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</a:rPr>
              <a:t>first </a:t>
            </a:r>
            <a:r>
              <a:rPr lang="it-IT" sz="1400" b="1" dirty="0" err="1">
                <a:latin typeface="Calibri" panose="020F0502020204030204" pitchFamily="34" charset="0"/>
                <a:ea typeface="Calibri" panose="020F0502020204030204" pitchFamily="34" charset="0"/>
              </a:rPr>
              <a:t>conjugate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</a:rPr>
              <a:t> vaccine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against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meningococcus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</a:rPr>
              <a:t> C 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</a:rPr>
              <a:t>1997 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</a:rPr>
              <a:t>first </a:t>
            </a:r>
            <a:r>
              <a:rPr lang="it-IT" sz="1400" b="1" dirty="0" err="1">
                <a:latin typeface="Calibri" panose="020F0502020204030204" pitchFamily="34" charset="0"/>
                <a:ea typeface="Calibri" panose="020F0502020204030204" pitchFamily="34" charset="0"/>
              </a:rPr>
              <a:t>adjuvanted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</a:rPr>
              <a:t>vaccine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against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</a:rPr>
              <a:t> influenza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</a:rPr>
              <a:t>2000 first vaccine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discovered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</a:rPr>
              <a:t> from the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genomic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sequence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</a:rPr>
              <a:t>Reverse  </a:t>
            </a:r>
            <a:r>
              <a:rPr lang="it-IT" sz="1400" b="1" dirty="0" err="1">
                <a:latin typeface="Calibri" panose="020F0502020204030204" pitchFamily="34" charset="0"/>
                <a:ea typeface="Calibri" panose="020F0502020204030204" pitchFamily="34" charset="0"/>
              </a:rPr>
              <a:t>Vaccinology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</a:rPr>
              <a:t>2006 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</a:rPr>
              <a:t>Novartis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creates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</a:rPr>
              <a:t>Novartis </a:t>
            </a:r>
            <a:r>
              <a:rPr lang="it-IT" sz="1400" b="1" dirty="0" err="1">
                <a:latin typeface="Calibri" panose="020F0502020204030204" pitchFamily="34" charset="0"/>
                <a:ea typeface="Calibri" panose="020F0502020204030204" pitchFamily="34" charset="0"/>
              </a:rPr>
              <a:t>Vaccines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</a:rPr>
              <a:t> Instituite for Global Health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</a:rPr>
              <a:t> (NVGH,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today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</a:rPr>
              <a:t> GVGH)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</a:rPr>
              <a:t>2011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tetravalent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</a:rPr>
              <a:t> vaccine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against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400" b="1" dirty="0" err="1">
                <a:latin typeface="Calibri" panose="020F0502020204030204" pitchFamily="34" charset="0"/>
                <a:ea typeface="Calibri" panose="020F0502020204030204" pitchFamily="34" charset="0"/>
              </a:rPr>
              <a:t>meningococcus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</a:rPr>
              <a:t> ACYW </a:t>
            </a:r>
            <a:r>
              <a:rPr lang="it-IT" sz="1400" b="1" dirty="0" err="1">
                <a:latin typeface="Calibri" panose="020F0502020204030204" pitchFamily="34" charset="0"/>
                <a:ea typeface="Calibri" panose="020F0502020204030204" pitchFamily="34" charset="0"/>
              </a:rPr>
              <a:t>licensed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</a:rPr>
              <a:t>2013 first vaccine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against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400" b="1" dirty="0" err="1">
                <a:latin typeface="Calibri" panose="020F0502020204030204" pitchFamily="34" charset="0"/>
                <a:ea typeface="Calibri" panose="020F0502020204030204" pitchFamily="34" charset="0"/>
              </a:rPr>
              <a:t>meningococcus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</a:rPr>
              <a:t> B </a:t>
            </a:r>
            <a:r>
              <a:rPr lang="it-IT" sz="1400" b="1" dirty="0" err="1">
                <a:latin typeface="Calibri" panose="020F0502020204030204" pitchFamily="34" charset="0"/>
                <a:ea typeface="Calibri" panose="020F0502020204030204" pitchFamily="34" charset="0"/>
              </a:rPr>
              <a:t>licensed</a:t>
            </a:r>
            <a:endParaRPr lang="it-IT" sz="1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2015 GSK Men B </a:t>
            </a:r>
            <a:r>
              <a:rPr lang="it-IT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vaccination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implemented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United Kingdom 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 </a:t>
            </a:r>
            <a:r>
              <a:rPr lang="it-IT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typhoid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conjugate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vaccine 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prequalification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(GVGH)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 TLS  D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iscovery and clinical trials with a 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human </a:t>
            </a:r>
            <a:r>
              <a:rPr lang="it-IT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monoclonal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against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Covid-19 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it-IT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Vismederi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tests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Covid-19 clinical samples 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it-IT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Curevac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BioNTech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Clover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Vaxxinity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Daiichi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Sankyo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….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</a:rPr>
              <a:t>Today an </a:t>
            </a:r>
            <a:r>
              <a:rPr lang="it-IT" b="1" dirty="0" err="1">
                <a:latin typeface="Calibri" panose="020F0502020204030204" pitchFamily="34" charset="0"/>
                <a:ea typeface="Calibri" panose="020F0502020204030204" pitchFamily="34" charset="0"/>
              </a:rPr>
              <a:t>ecosystem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</a:rPr>
              <a:t> with: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</a:rPr>
              <a:t>1200 people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working on </a:t>
            </a:r>
            <a:r>
              <a:rPr lang="it-IT" b="1" dirty="0" err="1">
                <a:latin typeface="Calibri" panose="020F0502020204030204" pitchFamily="34" charset="0"/>
                <a:ea typeface="Calibri" panose="020F0502020204030204" pitchFamily="34" charset="0"/>
              </a:rPr>
              <a:t>vaccines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</a:rPr>
              <a:t>related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</a:rPr>
              <a:t>R&amp;D activities 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ar-AE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~ 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600 GSK vaccines R&amp;D 	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&gt;60 GVGH (GSK Vaccines Institute for Global Health)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&gt;600 Toscana Life Sciences (TLS has 80 employees and 500 people working for 50 start-ups)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ar-A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~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</a:rPr>
              <a:t>1900 people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working on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</a:rPr>
              <a:t>Vaccine Manufacturing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sz="16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02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F86C2-EC3E-40DE-B7B7-FCBB62399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2C45-EEE9-4829-8C1C-3CE7B2F0FE87}" type="slidenum">
              <a:rPr lang="it-IT" smtClean="0"/>
              <a:t>4</a:t>
            </a:fld>
            <a:endParaRPr lang="it-I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025BDD-7690-449A-99F4-4E349AA975D7}"/>
              </a:ext>
            </a:extLst>
          </p:cNvPr>
          <p:cNvSpPr txBox="1"/>
          <p:nvPr/>
        </p:nvSpPr>
        <p:spPr>
          <a:xfrm>
            <a:off x="1140645" y="1318844"/>
            <a:ext cx="115085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1872" indent="-181872">
              <a:buClr>
                <a:schemeClr val="tx1"/>
              </a:buClr>
              <a:buFont typeface="Arial" pitchFamily="34" charset="0"/>
              <a:buChar char="–"/>
            </a:pPr>
            <a:r>
              <a:rPr lang="en-US" sz="2400" dirty="0">
                <a:solidFill>
                  <a:srgbClr val="0070C0"/>
                </a:solidFill>
              </a:rPr>
              <a:t>A National Center, funded by the Italian Government up to the end of 2026</a:t>
            </a:r>
          </a:p>
          <a:p>
            <a:pPr>
              <a:buClr>
                <a:schemeClr val="tx1"/>
              </a:buClr>
            </a:pPr>
            <a:endParaRPr lang="en-US" sz="2400" dirty="0">
              <a:solidFill>
                <a:srgbClr val="0070C0"/>
              </a:solidFill>
            </a:endParaRPr>
          </a:p>
          <a:p>
            <a:pPr marL="181872" indent="-181872">
              <a:buClr>
                <a:schemeClr val="tx1"/>
              </a:buClr>
              <a:buFont typeface="Arial" pitchFamily="34" charset="0"/>
              <a:buChar char="–"/>
            </a:pPr>
            <a:r>
              <a:rPr lang="en-US" sz="2400" dirty="0">
                <a:solidFill>
                  <a:srgbClr val="0070C0"/>
                </a:solidFill>
              </a:rPr>
              <a:t>The ambition to be a resource for Europe and for the world</a:t>
            </a:r>
          </a:p>
          <a:p>
            <a:pPr>
              <a:buClr>
                <a:schemeClr val="tx1"/>
              </a:buClr>
            </a:pPr>
            <a:endParaRPr lang="en-US" sz="2400" dirty="0">
              <a:solidFill>
                <a:srgbClr val="0070C0"/>
              </a:solidFill>
            </a:endParaRPr>
          </a:p>
          <a:p>
            <a:pPr marL="181872" indent="-181872">
              <a:buClr>
                <a:schemeClr val="tx1"/>
              </a:buClr>
              <a:buFont typeface="Arial" pitchFamily="34" charset="0"/>
              <a:buChar char="–"/>
            </a:pPr>
            <a:r>
              <a:rPr lang="en-US" sz="2400" dirty="0">
                <a:solidFill>
                  <a:srgbClr val="0070C0"/>
                </a:solidFill>
              </a:rPr>
              <a:t>To be part of a global network of Institutes preparing the world for new pandemics  (collaborate with CEPI, HERA, </a:t>
            </a:r>
            <a:r>
              <a:rPr lang="en-US" sz="2400" b="1" dirty="0">
                <a:solidFill>
                  <a:srgbClr val="0070C0"/>
                </a:solidFill>
              </a:rPr>
              <a:t>NIH</a:t>
            </a:r>
            <a:r>
              <a:rPr lang="en-US" sz="2400" dirty="0">
                <a:solidFill>
                  <a:srgbClr val="0070C0"/>
                </a:solidFill>
              </a:rPr>
              <a:t>, CARBX, BMGF, </a:t>
            </a:r>
            <a:r>
              <a:rPr lang="en-US" sz="2400" dirty="0" err="1">
                <a:solidFill>
                  <a:srgbClr val="0070C0"/>
                </a:solidFill>
              </a:rPr>
              <a:t>Wellcome</a:t>
            </a:r>
            <a:r>
              <a:rPr lang="en-US" sz="2400" dirty="0">
                <a:solidFill>
                  <a:srgbClr val="0070C0"/>
                </a:solidFill>
              </a:rPr>
              <a:t> Trust, Pasteur Network, etc..) </a:t>
            </a:r>
          </a:p>
          <a:p>
            <a:pPr marL="181872" indent="-181872">
              <a:buClr>
                <a:schemeClr val="tx1"/>
              </a:buClr>
              <a:buFont typeface="Arial" pitchFamily="34" charset="0"/>
              <a:buChar char="–"/>
            </a:pPr>
            <a:endParaRPr lang="en-US" sz="2400" dirty="0">
              <a:solidFill>
                <a:srgbClr val="0070C0"/>
              </a:solidFill>
            </a:endParaRPr>
          </a:p>
          <a:p>
            <a:pPr marL="181872" indent="-181872">
              <a:buClr>
                <a:schemeClr val="tx1"/>
              </a:buClr>
              <a:buFont typeface="Arial" pitchFamily="34" charset="0"/>
              <a:buChar char="–"/>
            </a:pPr>
            <a:r>
              <a:rPr lang="en-US" sz="2400" b="1" dirty="0">
                <a:solidFill>
                  <a:srgbClr val="0070C0"/>
                </a:solidFill>
              </a:rPr>
              <a:t>Focus on Vaccines and Monoclonal Antibodies </a:t>
            </a:r>
          </a:p>
          <a:p>
            <a:pPr marL="181872" indent="-181872">
              <a:buClr>
                <a:schemeClr val="tx1"/>
              </a:buClr>
              <a:buFont typeface="Arial" pitchFamily="34" charset="0"/>
              <a:buChar char="–"/>
            </a:pPr>
            <a:endParaRPr lang="en-US" sz="2400" dirty="0">
              <a:solidFill>
                <a:srgbClr val="0070C0"/>
              </a:solidFill>
            </a:endParaRPr>
          </a:p>
          <a:p>
            <a:pPr marL="181872" indent="-181872">
              <a:buClr>
                <a:schemeClr val="tx1"/>
              </a:buClr>
              <a:buFont typeface="Arial" pitchFamily="34" charset="0"/>
              <a:buChar char="–"/>
            </a:pPr>
            <a:r>
              <a:rPr lang="en-US" sz="2400" b="1" dirty="0">
                <a:solidFill>
                  <a:srgbClr val="0070C0"/>
                </a:solidFill>
              </a:rPr>
              <a:t>Target: Emerging Viruses and Antibiotic Resistant bacteria (AMR) </a:t>
            </a:r>
          </a:p>
          <a:p>
            <a:pPr>
              <a:buClr>
                <a:schemeClr val="tx1"/>
              </a:buClr>
            </a:pPr>
            <a:endParaRPr lang="en-US" sz="2400" dirty="0">
              <a:solidFill>
                <a:srgbClr val="0070C0"/>
              </a:solidFill>
            </a:endParaRPr>
          </a:p>
          <a:p>
            <a:pPr marL="181872" indent="-181872">
              <a:buClr>
                <a:schemeClr val="tx1"/>
              </a:buClr>
              <a:buFont typeface="Arial" pitchFamily="34" charset="0"/>
              <a:buChar char="–"/>
            </a:pPr>
            <a:r>
              <a:rPr lang="en-US" sz="2400" dirty="0">
                <a:solidFill>
                  <a:srgbClr val="0070C0"/>
                </a:solidFill>
              </a:rPr>
              <a:t>Discovery, GMP up to phase 2B, for emergency approval </a:t>
            </a:r>
          </a:p>
          <a:p>
            <a:pPr>
              <a:buClr>
                <a:schemeClr val="tx1"/>
              </a:buClr>
            </a:pPr>
            <a:endParaRPr lang="en-US" sz="2400" dirty="0">
              <a:solidFill>
                <a:srgbClr val="0070C0"/>
              </a:solidFill>
            </a:endParaRPr>
          </a:p>
          <a:p>
            <a:pPr>
              <a:buClr>
                <a:schemeClr val="tx1"/>
              </a:buClr>
            </a:pP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587031B-5BCB-43B4-85AC-CE4E26493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593" y="346243"/>
            <a:ext cx="10540002" cy="792480"/>
          </a:xfrm>
        </p:spPr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rgbClr val="0070C0"/>
                </a:solidFill>
              </a:rPr>
              <a:t>CNAP Vision </a:t>
            </a:r>
          </a:p>
        </p:txBody>
      </p:sp>
    </p:spTree>
    <p:extLst>
      <p:ext uri="{BB962C8B-B14F-4D97-AF65-F5344CB8AC3E}">
        <p14:creationId xmlns:p14="http://schemas.microsoft.com/office/powerpoint/2010/main" val="3265294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D3D827-4E69-46BC-A7A0-69B8EC2C95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Sustainable vaccine development model</a:t>
            </a:r>
            <a:endParaRPr lang="it-IT" sz="2400" dirty="0">
              <a:solidFill>
                <a:schemeClr val="accent5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74F86BD-C348-47A0-A079-3D9726C0B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24" y="350113"/>
            <a:ext cx="10102852" cy="451405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accent5"/>
                </a:solidFill>
                <a:latin typeface="Lato Heavy"/>
              </a:rPr>
              <a:t>From Discovery </a:t>
            </a:r>
            <a:r>
              <a:rPr lang="en-US" dirty="0">
                <a:solidFill>
                  <a:schemeClr val="accent5"/>
                </a:solidFill>
                <a:latin typeface="Lato Heavy"/>
              </a:rPr>
              <a:t>to phase 2b</a:t>
            </a:r>
            <a:r>
              <a:rPr lang="it-IT" dirty="0">
                <a:solidFill>
                  <a:schemeClr val="accent5"/>
                </a:solidFill>
                <a:latin typeface="Lato Heavy"/>
              </a:rPr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57C517-EF62-430B-BE9F-D7DE425C360E}"/>
              </a:ext>
            </a:extLst>
          </p:cNvPr>
          <p:cNvCxnSpPr/>
          <p:nvPr/>
        </p:nvCxnSpPr>
        <p:spPr>
          <a:xfrm flipV="1">
            <a:off x="546885" y="5301863"/>
            <a:ext cx="11103211" cy="4083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3B68A54B-CAA6-46FD-B669-B4FDF4AAB4CF}"/>
              </a:ext>
            </a:extLst>
          </p:cNvPr>
          <p:cNvSpPr txBox="1"/>
          <p:nvPr/>
        </p:nvSpPr>
        <p:spPr>
          <a:xfrm>
            <a:off x="8679554" y="5476193"/>
            <a:ext cx="118515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it-IT" sz="1200" b="1" dirty="0" err="1">
                <a:solidFill>
                  <a:schemeClr val="accent5"/>
                </a:solidFill>
              </a:rPr>
              <a:t>Filing</a:t>
            </a:r>
            <a:r>
              <a:rPr lang="it-IT" sz="1200" b="1" dirty="0">
                <a:solidFill>
                  <a:schemeClr val="accent5"/>
                </a:solidFill>
              </a:rPr>
              <a:t>  &amp; Registration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F1D885-F2FC-43C3-B0CB-9AE80ED00CCF}"/>
              </a:ext>
            </a:extLst>
          </p:cNvPr>
          <p:cNvSpPr txBox="1"/>
          <p:nvPr/>
        </p:nvSpPr>
        <p:spPr>
          <a:xfrm>
            <a:off x="7528433" y="5476193"/>
            <a:ext cx="118515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it-IT" sz="1200" b="1" dirty="0">
                <a:solidFill>
                  <a:schemeClr val="accent5"/>
                </a:solidFill>
              </a:rPr>
              <a:t>Phase III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28A8578-0576-4DA7-A73A-B1E8F38D371F}"/>
              </a:ext>
            </a:extLst>
          </p:cNvPr>
          <p:cNvSpPr txBox="1"/>
          <p:nvPr/>
        </p:nvSpPr>
        <p:spPr>
          <a:xfrm>
            <a:off x="6245711" y="5413766"/>
            <a:ext cx="118515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it-IT" sz="1200" b="1" dirty="0">
                <a:solidFill>
                  <a:schemeClr val="accent1">
                    <a:lumMod val="75000"/>
                  </a:schemeClr>
                </a:solidFill>
              </a:rPr>
              <a:t>Proof of Concept/EUA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A483C60-D825-4338-95F5-49B30E86AA98}"/>
              </a:ext>
            </a:extLst>
          </p:cNvPr>
          <p:cNvSpPr txBox="1"/>
          <p:nvPr/>
        </p:nvSpPr>
        <p:spPr>
          <a:xfrm>
            <a:off x="5094590" y="5465007"/>
            <a:ext cx="118515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it-IT" sz="1200" b="1" dirty="0">
                <a:solidFill>
                  <a:schemeClr val="accent1">
                    <a:lumMod val="75000"/>
                  </a:schemeClr>
                </a:solidFill>
              </a:rPr>
              <a:t>Phase II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4C42C31-C0B8-49BC-9D96-CA0A4558DB8C}"/>
              </a:ext>
            </a:extLst>
          </p:cNvPr>
          <p:cNvSpPr txBox="1"/>
          <p:nvPr/>
        </p:nvSpPr>
        <p:spPr>
          <a:xfrm>
            <a:off x="4138993" y="5454953"/>
            <a:ext cx="79656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it-IT" sz="1200" b="1" dirty="0">
                <a:solidFill>
                  <a:schemeClr val="accent1">
                    <a:lumMod val="75000"/>
                  </a:schemeClr>
                </a:solidFill>
              </a:rPr>
              <a:t>Phase I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20601A1-B1C5-4B5A-B121-F25B5D23D61C}"/>
              </a:ext>
            </a:extLst>
          </p:cNvPr>
          <p:cNvSpPr txBox="1"/>
          <p:nvPr/>
        </p:nvSpPr>
        <p:spPr>
          <a:xfrm>
            <a:off x="2844268" y="5437826"/>
            <a:ext cx="118515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it-IT" sz="1200" b="1" dirty="0">
                <a:solidFill>
                  <a:schemeClr val="accent1">
                    <a:lumMod val="75000"/>
                  </a:schemeClr>
                </a:solidFill>
              </a:rPr>
              <a:t>Pre-clinical Testing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A7B24C7-1CBA-466B-8045-53D7D81634BF}"/>
              </a:ext>
            </a:extLst>
          </p:cNvPr>
          <p:cNvSpPr txBox="1"/>
          <p:nvPr/>
        </p:nvSpPr>
        <p:spPr>
          <a:xfrm>
            <a:off x="1567090" y="5437826"/>
            <a:ext cx="118515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it-IT" sz="1200" b="1" dirty="0">
                <a:solidFill>
                  <a:schemeClr val="accent1">
                    <a:lumMod val="75000"/>
                  </a:schemeClr>
                </a:solidFill>
              </a:rPr>
              <a:t>Produce Antigens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9901E7A-ECC1-4102-BF9C-322497981E8E}"/>
              </a:ext>
            </a:extLst>
          </p:cNvPr>
          <p:cNvSpPr txBox="1"/>
          <p:nvPr/>
        </p:nvSpPr>
        <p:spPr>
          <a:xfrm>
            <a:off x="299506" y="5434957"/>
            <a:ext cx="118515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it-IT" sz="1200" b="1" dirty="0">
                <a:solidFill>
                  <a:schemeClr val="accent1">
                    <a:lumMod val="75000"/>
                  </a:schemeClr>
                </a:solidFill>
              </a:rPr>
              <a:t>Identify Antigens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B4F1B71-430D-4E25-B5CC-556B13EDC21E}"/>
              </a:ext>
            </a:extLst>
          </p:cNvPr>
          <p:cNvSpPr txBox="1"/>
          <p:nvPr/>
        </p:nvSpPr>
        <p:spPr>
          <a:xfrm>
            <a:off x="9936488" y="5465008"/>
            <a:ext cx="17136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it-IT" sz="1200" b="1" dirty="0">
                <a:solidFill>
                  <a:schemeClr val="accent5"/>
                </a:solidFill>
              </a:rPr>
              <a:t>Post-marketing </a:t>
            </a:r>
            <a:r>
              <a:rPr lang="it-IT" sz="1200" b="1" dirty="0" err="1">
                <a:solidFill>
                  <a:schemeClr val="accent5"/>
                </a:solidFill>
              </a:rPr>
              <a:t>surveillance</a:t>
            </a:r>
            <a:endParaRPr lang="it-IT" sz="1200" b="1" dirty="0">
              <a:solidFill>
                <a:schemeClr val="accent5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9BA79ED-D696-486C-9604-E923E08D37AA}"/>
              </a:ext>
            </a:extLst>
          </p:cNvPr>
          <p:cNvCxnSpPr>
            <a:cxnSpLocks/>
          </p:cNvCxnSpPr>
          <p:nvPr/>
        </p:nvCxnSpPr>
        <p:spPr>
          <a:xfrm>
            <a:off x="396725" y="5077505"/>
            <a:ext cx="4091705" cy="0"/>
          </a:xfrm>
          <a:prstGeom prst="straightConnector1">
            <a:avLst/>
          </a:prstGeom>
          <a:ln w="28575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bcgIcons_ArtificialIntelligence">
            <a:extLst>
              <a:ext uri="{FF2B5EF4-FFF2-40B4-BE49-F238E27FC236}">
                <a16:creationId xmlns:a16="http://schemas.microsoft.com/office/drawing/2014/main" id="{059C6B28-10CE-439B-A58F-DC0A860E06C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03976" y="4359751"/>
            <a:ext cx="784453" cy="734427"/>
            <a:chOff x="1682" y="0"/>
            <a:chExt cx="4316" cy="4320"/>
          </a:xfrm>
        </p:grpSpPr>
        <p:sp>
          <p:nvSpPr>
            <p:cNvPr id="71" name="AutoShape 39">
              <a:extLst>
                <a:ext uri="{FF2B5EF4-FFF2-40B4-BE49-F238E27FC236}">
                  <a16:creationId xmlns:a16="http://schemas.microsoft.com/office/drawing/2014/main" id="{239E7ACD-0404-408C-8D7A-0BB608DE34B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72" name="Freeform 41">
              <a:extLst>
                <a:ext uri="{FF2B5EF4-FFF2-40B4-BE49-F238E27FC236}">
                  <a16:creationId xmlns:a16="http://schemas.microsoft.com/office/drawing/2014/main" id="{8BA9180E-134A-430B-91CD-C8E272570C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5" y="465"/>
              <a:ext cx="3387" cy="3390"/>
            </a:xfrm>
            <a:custGeom>
              <a:avLst/>
              <a:gdLst>
                <a:gd name="T0" fmla="*/ 258 w 1808"/>
                <a:gd name="T1" fmla="*/ 1528 h 1808"/>
                <a:gd name="T2" fmla="*/ 1528 w 1808"/>
                <a:gd name="T3" fmla="*/ 258 h 1808"/>
                <a:gd name="T4" fmla="*/ 1528 w 1808"/>
                <a:gd name="T5" fmla="*/ 1550 h 1808"/>
                <a:gd name="T6" fmla="*/ 1506 w 1808"/>
                <a:gd name="T7" fmla="*/ 302 h 1808"/>
                <a:gd name="T8" fmla="*/ 550 w 1808"/>
                <a:gd name="T9" fmla="*/ 180 h 1808"/>
                <a:gd name="T10" fmla="*/ 506 w 1808"/>
                <a:gd name="T11" fmla="*/ 22 h 1808"/>
                <a:gd name="T12" fmla="*/ 550 w 1808"/>
                <a:gd name="T13" fmla="*/ 180 h 1808"/>
                <a:gd name="T14" fmla="*/ 779 w 1808"/>
                <a:gd name="T15" fmla="*/ 0 h 1808"/>
                <a:gd name="T16" fmla="*/ 779 w 1808"/>
                <a:gd name="T17" fmla="*/ 202 h 1808"/>
                <a:gd name="T18" fmla="*/ 1051 w 1808"/>
                <a:gd name="T19" fmla="*/ 22 h 1808"/>
                <a:gd name="T20" fmla="*/ 1007 w 1808"/>
                <a:gd name="T21" fmla="*/ 180 h 1808"/>
                <a:gd name="T22" fmla="*/ 1302 w 1808"/>
                <a:gd name="T23" fmla="*/ 180 h 1808"/>
                <a:gd name="T24" fmla="*/ 1258 w 1808"/>
                <a:gd name="T25" fmla="*/ 22 h 1808"/>
                <a:gd name="T26" fmla="*/ 1302 w 1808"/>
                <a:gd name="T27" fmla="*/ 180 h 1808"/>
                <a:gd name="T28" fmla="*/ 528 w 1808"/>
                <a:gd name="T29" fmla="*/ 1606 h 1808"/>
                <a:gd name="T30" fmla="*/ 528 w 1808"/>
                <a:gd name="T31" fmla="*/ 1808 h 1808"/>
                <a:gd name="T32" fmla="*/ 801 w 1808"/>
                <a:gd name="T33" fmla="*/ 1628 h 1808"/>
                <a:gd name="T34" fmla="*/ 757 w 1808"/>
                <a:gd name="T35" fmla="*/ 1786 h 1808"/>
                <a:gd name="T36" fmla="*/ 1051 w 1808"/>
                <a:gd name="T37" fmla="*/ 1786 h 1808"/>
                <a:gd name="T38" fmla="*/ 1007 w 1808"/>
                <a:gd name="T39" fmla="*/ 1628 h 1808"/>
                <a:gd name="T40" fmla="*/ 1051 w 1808"/>
                <a:gd name="T41" fmla="*/ 1786 h 1808"/>
                <a:gd name="T42" fmla="*/ 1280 w 1808"/>
                <a:gd name="T43" fmla="*/ 1606 h 1808"/>
                <a:gd name="T44" fmla="*/ 1280 w 1808"/>
                <a:gd name="T45" fmla="*/ 1808 h 1808"/>
                <a:gd name="T46" fmla="*/ 1786 w 1808"/>
                <a:gd name="T47" fmla="*/ 506 h 1808"/>
                <a:gd name="T48" fmla="*/ 1628 w 1808"/>
                <a:gd name="T49" fmla="*/ 550 h 1808"/>
                <a:gd name="T50" fmla="*/ 1808 w 1808"/>
                <a:gd name="T51" fmla="*/ 779 h 1808"/>
                <a:gd name="T52" fmla="*/ 1606 w 1808"/>
                <a:gd name="T53" fmla="*/ 779 h 1808"/>
                <a:gd name="T54" fmla="*/ 1808 w 1808"/>
                <a:gd name="T55" fmla="*/ 779 h 1808"/>
                <a:gd name="T56" fmla="*/ 1628 w 1808"/>
                <a:gd name="T57" fmla="*/ 1007 h 1808"/>
                <a:gd name="T58" fmla="*/ 1786 w 1808"/>
                <a:gd name="T59" fmla="*/ 1051 h 1808"/>
                <a:gd name="T60" fmla="*/ 1786 w 1808"/>
                <a:gd name="T61" fmla="*/ 1258 h 1808"/>
                <a:gd name="T62" fmla="*/ 1628 w 1808"/>
                <a:gd name="T63" fmla="*/ 1302 h 1808"/>
                <a:gd name="T64" fmla="*/ 202 w 1808"/>
                <a:gd name="T65" fmla="*/ 528 h 1808"/>
                <a:gd name="T66" fmla="*/ 0 w 1808"/>
                <a:gd name="T67" fmla="*/ 528 h 1808"/>
                <a:gd name="T68" fmla="*/ 202 w 1808"/>
                <a:gd name="T69" fmla="*/ 528 h 1808"/>
                <a:gd name="T70" fmla="*/ 22 w 1808"/>
                <a:gd name="T71" fmla="*/ 757 h 1808"/>
                <a:gd name="T72" fmla="*/ 180 w 1808"/>
                <a:gd name="T73" fmla="*/ 801 h 1808"/>
                <a:gd name="T74" fmla="*/ 180 w 1808"/>
                <a:gd name="T75" fmla="*/ 1007 h 1808"/>
                <a:gd name="T76" fmla="*/ 22 w 1808"/>
                <a:gd name="T77" fmla="*/ 1051 h 1808"/>
                <a:gd name="T78" fmla="*/ 202 w 1808"/>
                <a:gd name="T79" fmla="*/ 1280 h 1808"/>
                <a:gd name="T80" fmla="*/ 0 w 1808"/>
                <a:gd name="T81" fmla="*/ 1280 h 1808"/>
                <a:gd name="T82" fmla="*/ 202 w 1808"/>
                <a:gd name="T83" fmla="*/ 1280 h 1808"/>
                <a:gd name="T84" fmla="*/ 1303 w 1808"/>
                <a:gd name="T85" fmla="*/ 611 h 1808"/>
                <a:gd name="T86" fmla="*/ 913 w 1808"/>
                <a:gd name="T87" fmla="*/ 448 h 1808"/>
                <a:gd name="T88" fmla="*/ 522 w 1808"/>
                <a:gd name="T89" fmla="*/ 611 h 1808"/>
                <a:gd name="T90" fmla="*/ 463 w 1808"/>
                <a:gd name="T91" fmla="*/ 996 h 1808"/>
                <a:gd name="T92" fmla="*/ 677 w 1808"/>
                <a:gd name="T93" fmla="*/ 1339 h 1808"/>
                <a:gd name="T94" fmla="*/ 1001 w 1808"/>
                <a:gd name="T95" fmla="*/ 1408 h 1808"/>
                <a:gd name="T96" fmla="*/ 1362 w 1808"/>
                <a:gd name="T97" fmla="*/ 996 h 1808"/>
                <a:gd name="T98" fmla="*/ 707 w 1808"/>
                <a:gd name="T99" fmla="*/ 1308 h 1808"/>
                <a:gd name="T100" fmla="*/ 548 w 1808"/>
                <a:gd name="T101" fmla="*/ 1126 h 1808"/>
                <a:gd name="T102" fmla="*/ 536 w 1808"/>
                <a:gd name="T103" fmla="*/ 862 h 1808"/>
                <a:gd name="T104" fmla="*/ 640 w 1808"/>
                <a:gd name="T105" fmla="*/ 581 h 1808"/>
                <a:gd name="T106" fmla="*/ 887 w 1808"/>
                <a:gd name="T107" fmla="*/ 485 h 1808"/>
                <a:gd name="T108" fmla="*/ 826 w 1808"/>
                <a:gd name="T109" fmla="*/ 1364 h 1808"/>
                <a:gd name="T110" fmla="*/ 1179 w 1808"/>
                <a:gd name="T111" fmla="*/ 1211 h 1808"/>
                <a:gd name="T112" fmla="*/ 935 w 1808"/>
                <a:gd name="T113" fmla="*/ 489 h 1808"/>
                <a:gd name="T114" fmla="*/ 1170 w 1808"/>
                <a:gd name="T115" fmla="*/ 563 h 1808"/>
                <a:gd name="T116" fmla="*/ 1314 w 1808"/>
                <a:gd name="T117" fmla="*/ 765 h 1808"/>
                <a:gd name="T118" fmla="*/ 1318 w 1808"/>
                <a:gd name="T119" fmla="*/ 996 h 1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08" h="1808">
                  <a:moveTo>
                    <a:pt x="1528" y="1550"/>
                  </a:moveTo>
                  <a:cubicBezTo>
                    <a:pt x="280" y="1550"/>
                    <a:pt x="280" y="1550"/>
                    <a:pt x="280" y="1550"/>
                  </a:cubicBezTo>
                  <a:cubicBezTo>
                    <a:pt x="268" y="1550"/>
                    <a:pt x="258" y="1540"/>
                    <a:pt x="258" y="1528"/>
                  </a:cubicBezTo>
                  <a:cubicBezTo>
                    <a:pt x="258" y="280"/>
                    <a:pt x="258" y="280"/>
                    <a:pt x="258" y="280"/>
                  </a:cubicBezTo>
                  <a:cubicBezTo>
                    <a:pt x="258" y="268"/>
                    <a:pt x="268" y="258"/>
                    <a:pt x="280" y="258"/>
                  </a:cubicBezTo>
                  <a:cubicBezTo>
                    <a:pt x="1528" y="258"/>
                    <a:pt x="1528" y="258"/>
                    <a:pt x="1528" y="258"/>
                  </a:cubicBezTo>
                  <a:cubicBezTo>
                    <a:pt x="1540" y="258"/>
                    <a:pt x="1550" y="268"/>
                    <a:pt x="1550" y="280"/>
                  </a:cubicBezTo>
                  <a:cubicBezTo>
                    <a:pt x="1550" y="1528"/>
                    <a:pt x="1550" y="1528"/>
                    <a:pt x="1550" y="1528"/>
                  </a:cubicBezTo>
                  <a:cubicBezTo>
                    <a:pt x="1550" y="1540"/>
                    <a:pt x="1540" y="1550"/>
                    <a:pt x="1528" y="1550"/>
                  </a:cubicBezTo>
                  <a:close/>
                  <a:moveTo>
                    <a:pt x="302" y="1506"/>
                  </a:moveTo>
                  <a:cubicBezTo>
                    <a:pt x="1506" y="1506"/>
                    <a:pt x="1506" y="1506"/>
                    <a:pt x="1506" y="1506"/>
                  </a:cubicBezTo>
                  <a:cubicBezTo>
                    <a:pt x="1506" y="302"/>
                    <a:pt x="1506" y="302"/>
                    <a:pt x="1506" y="302"/>
                  </a:cubicBezTo>
                  <a:cubicBezTo>
                    <a:pt x="302" y="302"/>
                    <a:pt x="302" y="302"/>
                    <a:pt x="302" y="302"/>
                  </a:cubicBezTo>
                  <a:lnTo>
                    <a:pt x="302" y="1506"/>
                  </a:lnTo>
                  <a:close/>
                  <a:moveTo>
                    <a:pt x="550" y="180"/>
                  </a:moveTo>
                  <a:cubicBezTo>
                    <a:pt x="550" y="22"/>
                    <a:pt x="550" y="22"/>
                    <a:pt x="550" y="22"/>
                  </a:cubicBezTo>
                  <a:cubicBezTo>
                    <a:pt x="550" y="10"/>
                    <a:pt x="540" y="0"/>
                    <a:pt x="528" y="0"/>
                  </a:cubicBezTo>
                  <a:cubicBezTo>
                    <a:pt x="516" y="0"/>
                    <a:pt x="506" y="10"/>
                    <a:pt x="506" y="22"/>
                  </a:cubicBezTo>
                  <a:cubicBezTo>
                    <a:pt x="506" y="180"/>
                    <a:pt x="506" y="180"/>
                    <a:pt x="506" y="180"/>
                  </a:cubicBezTo>
                  <a:cubicBezTo>
                    <a:pt x="506" y="192"/>
                    <a:pt x="516" y="202"/>
                    <a:pt x="528" y="202"/>
                  </a:cubicBezTo>
                  <a:cubicBezTo>
                    <a:pt x="540" y="202"/>
                    <a:pt x="550" y="192"/>
                    <a:pt x="550" y="180"/>
                  </a:cubicBezTo>
                  <a:close/>
                  <a:moveTo>
                    <a:pt x="801" y="180"/>
                  </a:moveTo>
                  <a:cubicBezTo>
                    <a:pt x="801" y="22"/>
                    <a:pt x="801" y="22"/>
                    <a:pt x="801" y="22"/>
                  </a:cubicBezTo>
                  <a:cubicBezTo>
                    <a:pt x="801" y="10"/>
                    <a:pt x="791" y="0"/>
                    <a:pt x="779" y="0"/>
                  </a:cubicBezTo>
                  <a:cubicBezTo>
                    <a:pt x="766" y="0"/>
                    <a:pt x="757" y="10"/>
                    <a:pt x="757" y="22"/>
                  </a:cubicBezTo>
                  <a:cubicBezTo>
                    <a:pt x="757" y="180"/>
                    <a:pt x="757" y="180"/>
                    <a:pt x="757" y="180"/>
                  </a:cubicBezTo>
                  <a:cubicBezTo>
                    <a:pt x="757" y="192"/>
                    <a:pt x="766" y="202"/>
                    <a:pt x="779" y="202"/>
                  </a:cubicBezTo>
                  <a:cubicBezTo>
                    <a:pt x="791" y="202"/>
                    <a:pt x="801" y="192"/>
                    <a:pt x="801" y="180"/>
                  </a:cubicBezTo>
                  <a:close/>
                  <a:moveTo>
                    <a:pt x="1051" y="180"/>
                  </a:moveTo>
                  <a:cubicBezTo>
                    <a:pt x="1051" y="22"/>
                    <a:pt x="1051" y="22"/>
                    <a:pt x="1051" y="22"/>
                  </a:cubicBezTo>
                  <a:cubicBezTo>
                    <a:pt x="1051" y="10"/>
                    <a:pt x="1042" y="0"/>
                    <a:pt x="1029" y="0"/>
                  </a:cubicBezTo>
                  <a:cubicBezTo>
                    <a:pt x="1017" y="0"/>
                    <a:pt x="1007" y="10"/>
                    <a:pt x="1007" y="22"/>
                  </a:cubicBezTo>
                  <a:cubicBezTo>
                    <a:pt x="1007" y="180"/>
                    <a:pt x="1007" y="180"/>
                    <a:pt x="1007" y="180"/>
                  </a:cubicBezTo>
                  <a:cubicBezTo>
                    <a:pt x="1007" y="192"/>
                    <a:pt x="1017" y="202"/>
                    <a:pt x="1029" y="202"/>
                  </a:cubicBezTo>
                  <a:cubicBezTo>
                    <a:pt x="1042" y="202"/>
                    <a:pt x="1051" y="192"/>
                    <a:pt x="1051" y="180"/>
                  </a:cubicBezTo>
                  <a:close/>
                  <a:moveTo>
                    <a:pt x="1302" y="180"/>
                  </a:moveTo>
                  <a:cubicBezTo>
                    <a:pt x="1302" y="22"/>
                    <a:pt x="1302" y="22"/>
                    <a:pt x="1302" y="22"/>
                  </a:cubicBezTo>
                  <a:cubicBezTo>
                    <a:pt x="1302" y="10"/>
                    <a:pt x="1292" y="0"/>
                    <a:pt x="1280" y="0"/>
                  </a:cubicBezTo>
                  <a:cubicBezTo>
                    <a:pt x="1268" y="0"/>
                    <a:pt x="1258" y="10"/>
                    <a:pt x="1258" y="22"/>
                  </a:cubicBezTo>
                  <a:cubicBezTo>
                    <a:pt x="1258" y="180"/>
                    <a:pt x="1258" y="180"/>
                    <a:pt x="1258" y="180"/>
                  </a:cubicBezTo>
                  <a:cubicBezTo>
                    <a:pt x="1258" y="192"/>
                    <a:pt x="1268" y="202"/>
                    <a:pt x="1280" y="202"/>
                  </a:cubicBezTo>
                  <a:cubicBezTo>
                    <a:pt x="1292" y="202"/>
                    <a:pt x="1302" y="192"/>
                    <a:pt x="1302" y="180"/>
                  </a:cubicBezTo>
                  <a:close/>
                  <a:moveTo>
                    <a:pt x="550" y="1786"/>
                  </a:moveTo>
                  <a:cubicBezTo>
                    <a:pt x="550" y="1628"/>
                    <a:pt x="550" y="1628"/>
                    <a:pt x="550" y="1628"/>
                  </a:cubicBezTo>
                  <a:cubicBezTo>
                    <a:pt x="550" y="1616"/>
                    <a:pt x="540" y="1606"/>
                    <a:pt x="528" y="1606"/>
                  </a:cubicBezTo>
                  <a:cubicBezTo>
                    <a:pt x="516" y="1606"/>
                    <a:pt x="506" y="1616"/>
                    <a:pt x="506" y="1628"/>
                  </a:cubicBezTo>
                  <a:cubicBezTo>
                    <a:pt x="506" y="1786"/>
                    <a:pt x="506" y="1786"/>
                    <a:pt x="506" y="1786"/>
                  </a:cubicBezTo>
                  <a:cubicBezTo>
                    <a:pt x="506" y="1798"/>
                    <a:pt x="516" y="1808"/>
                    <a:pt x="528" y="1808"/>
                  </a:cubicBezTo>
                  <a:cubicBezTo>
                    <a:pt x="540" y="1808"/>
                    <a:pt x="550" y="1798"/>
                    <a:pt x="550" y="1786"/>
                  </a:cubicBezTo>
                  <a:close/>
                  <a:moveTo>
                    <a:pt x="801" y="1786"/>
                  </a:moveTo>
                  <a:cubicBezTo>
                    <a:pt x="801" y="1628"/>
                    <a:pt x="801" y="1628"/>
                    <a:pt x="801" y="1628"/>
                  </a:cubicBezTo>
                  <a:cubicBezTo>
                    <a:pt x="801" y="1616"/>
                    <a:pt x="791" y="1606"/>
                    <a:pt x="779" y="1606"/>
                  </a:cubicBezTo>
                  <a:cubicBezTo>
                    <a:pt x="766" y="1606"/>
                    <a:pt x="757" y="1616"/>
                    <a:pt x="757" y="1628"/>
                  </a:cubicBezTo>
                  <a:cubicBezTo>
                    <a:pt x="757" y="1786"/>
                    <a:pt x="757" y="1786"/>
                    <a:pt x="757" y="1786"/>
                  </a:cubicBezTo>
                  <a:cubicBezTo>
                    <a:pt x="757" y="1798"/>
                    <a:pt x="766" y="1808"/>
                    <a:pt x="779" y="1808"/>
                  </a:cubicBezTo>
                  <a:cubicBezTo>
                    <a:pt x="791" y="1808"/>
                    <a:pt x="801" y="1798"/>
                    <a:pt x="801" y="1786"/>
                  </a:cubicBezTo>
                  <a:close/>
                  <a:moveTo>
                    <a:pt x="1051" y="1786"/>
                  </a:moveTo>
                  <a:cubicBezTo>
                    <a:pt x="1051" y="1628"/>
                    <a:pt x="1051" y="1628"/>
                    <a:pt x="1051" y="1628"/>
                  </a:cubicBezTo>
                  <a:cubicBezTo>
                    <a:pt x="1051" y="1616"/>
                    <a:pt x="1042" y="1606"/>
                    <a:pt x="1029" y="1606"/>
                  </a:cubicBezTo>
                  <a:cubicBezTo>
                    <a:pt x="1017" y="1606"/>
                    <a:pt x="1007" y="1616"/>
                    <a:pt x="1007" y="1628"/>
                  </a:cubicBezTo>
                  <a:cubicBezTo>
                    <a:pt x="1007" y="1786"/>
                    <a:pt x="1007" y="1786"/>
                    <a:pt x="1007" y="1786"/>
                  </a:cubicBezTo>
                  <a:cubicBezTo>
                    <a:pt x="1007" y="1798"/>
                    <a:pt x="1017" y="1808"/>
                    <a:pt x="1029" y="1808"/>
                  </a:cubicBezTo>
                  <a:cubicBezTo>
                    <a:pt x="1042" y="1808"/>
                    <a:pt x="1051" y="1798"/>
                    <a:pt x="1051" y="1786"/>
                  </a:cubicBezTo>
                  <a:close/>
                  <a:moveTo>
                    <a:pt x="1302" y="1786"/>
                  </a:moveTo>
                  <a:cubicBezTo>
                    <a:pt x="1302" y="1628"/>
                    <a:pt x="1302" y="1628"/>
                    <a:pt x="1302" y="1628"/>
                  </a:cubicBezTo>
                  <a:cubicBezTo>
                    <a:pt x="1302" y="1616"/>
                    <a:pt x="1292" y="1606"/>
                    <a:pt x="1280" y="1606"/>
                  </a:cubicBezTo>
                  <a:cubicBezTo>
                    <a:pt x="1268" y="1606"/>
                    <a:pt x="1258" y="1616"/>
                    <a:pt x="1258" y="1628"/>
                  </a:cubicBezTo>
                  <a:cubicBezTo>
                    <a:pt x="1258" y="1786"/>
                    <a:pt x="1258" y="1786"/>
                    <a:pt x="1258" y="1786"/>
                  </a:cubicBezTo>
                  <a:cubicBezTo>
                    <a:pt x="1258" y="1798"/>
                    <a:pt x="1268" y="1808"/>
                    <a:pt x="1280" y="1808"/>
                  </a:cubicBezTo>
                  <a:cubicBezTo>
                    <a:pt x="1292" y="1808"/>
                    <a:pt x="1302" y="1798"/>
                    <a:pt x="1302" y="1786"/>
                  </a:cubicBezTo>
                  <a:close/>
                  <a:moveTo>
                    <a:pt x="1808" y="528"/>
                  </a:moveTo>
                  <a:cubicBezTo>
                    <a:pt x="1808" y="516"/>
                    <a:pt x="1798" y="506"/>
                    <a:pt x="1786" y="506"/>
                  </a:cubicBezTo>
                  <a:cubicBezTo>
                    <a:pt x="1628" y="506"/>
                    <a:pt x="1628" y="506"/>
                    <a:pt x="1628" y="506"/>
                  </a:cubicBezTo>
                  <a:cubicBezTo>
                    <a:pt x="1616" y="506"/>
                    <a:pt x="1606" y="516"/>
                    <a:pt x="1606" y="528"/>
                  </a:cubicBezTo>
                  <a:cubicBezTo>
                    <a:pt x="1606" y="540"/>
                    <a:pt x="1616" y="550"/>
                    <a:pt x="1628" y="550"/>
                  </a:cubicBezTo>
                  <a:cubicBezTo>
                    <a:pt x="1786" y="550"/>
                    <a:pt x="1786" y="550"/>
                    <a:pt x="1786" y="550"/>
                  </a:cubicBezTo>
                  <a:cubicBezTo>
                    <a:pt x="1798" y="550"/>
                    <a:pt x="1808" y="540"/>
                    <a:pt x="1808" y="528"/>
                  </a:cubicBezTo>
                  <a:close/>
                  <a:moveTo>
                    <a:pt x="1808" y="779"/>
                  </a:moveTo>
                  <a:cubicBezTo>
                    <a:pt x="1808" y="766"/>
                    <a:pt x="1798" y="757"/>
                    <a:pt x="1786" y="757"/>
                  </a:cubicBezTo>
                  <a:cubicBezTo>
                    <a:pt x="1628" y="757"/>
                    <a:pt x="1628" y="757"/>
                    <a:pt x="1628" y="757"/>
                  </a:cubicBezTo>
                  <a:cubicBezTo>
                    <a:pt x="1616" y="757"/>
                    <a:pt x="1606" y="766"/>
                    <a:pt x="1606" y="779"/>
                  </a:cubicBezTo>
                  <a:cubicBezTo>
                    <a:pt x="1606" y="791"/>
                    <a:pt x="1616" y="801"/>
                    <a:pt x="1628" y="801"/>
                  </a:cubicBezTo>
                  <a:cubicBezTo>
                    <a:pt x="1786" y="801"/>
                    <a:pt x="1786" y="801"/>
                    <a:pt x="1786" y="801"/>
                  </a:cubicBezTo>
                  <a:cubicBezTo>
                    <a:pt x="1798" y="801"/>
                    <a:pt x="1808" y="791"/>
                    <a:pt x="1808" y="779"/>
                  </a:cubicBezTo>
                  <a:close/>
                  <a:moveTo>
                    <a:pt x="1808" y="1029"/>
                  </a:moveTo>
                  <a:cubicBezTo>
                    <a:pt x="1808" y="1017"/>
                    <a:pt x="1798" y="1007"/>
                    <a:pt x="1786" y="1007"/>
                  </a:cubicBezTo>
                  <a:cubicBezTo>
                    <a:pt x="1628" y="1007"/>
                    <a:pt x="1628" y="1007"/>
                    <a:pt x="1628" y="1007"/>
                  </a:cubicBezTo>
                  <a:cubicBezTo>
                    <a:pt x="1616" y="1007"/>
                    <a:pt x="1606" y="1017"/>
                    <a:pt x="1606" y="1029"/>
                  </a:cubicBezTo>
                  <a:cubicBezTo>
                    <a:pt x="1606" y="1042"/>
                    <a:pt x="1616" y="1051"/>
                    <a:pt x="1628" y="1051"/>
                  </a:cubicBezTo>
                  <a:cubicBezTo>
                    <a:pt x="1786" y="1051"/>
                    <a:pt x="1786" y="1051"/>
                    <a:pt x="1786" y="1051"/>
                  </a:cubicBezTo>
                  <a:cubicBezTo>
                    <a:pt x="1798" y="1051"/>
                    <a:pt x="1808" y="1042"/>
                    <a:pt x="1808" y="1029"/>
                  </a:cubicBezTo>
                  <a:close/>
                  <a:moveTo>
                    <a:pt x="1808" y="1280"/>
                  </a:moveTo>
                  <a:cubicBezTo>
                    <a:pt x="1808" y="1268"/>
                    <a:pt x="1798" y="1258"/>
                    <a:pt x="1786" y="1258"/>
                  </a:cubicBezTo>
                  <a:cubicBezTo>
                    <a:pt x="1628" y="1258"/>
                    <a:pt x="1628" y="1258"/>
                    <a:pt x="1628" y="1258"/>
                  </a:cubicBezTo>
                  <a:cubicBezTo>
                    <a:pt x="1616" y="1258"/>
                    <a:pt x="1606" y="1268"/>
                    <a:pt x="1606" y="1280"/>
                  </a:cubicBezTo>
                  <a:cubicBezTo>
                    <a:pt x="1606" y="1292"/>
                    <a:pt x="1616" y="1302"/>
                    <a:pt x="1628" y="1302"/>
                  </a:cubicBezTo>
                  <a:cubicBezTo>
                    <a:pt x="1786" y="1302"/>
                    <a:pt x="1786" y="1302"/>
                    <a:pt x="1786" y="1302"/>
                  </a:cubicBezTo>
                  <a:cubicBezTo>
                    <a:pt x="1798" y="1302"/>
                    <a:pt x="1808" y="1292"/>
                    <a:pt x="1808" y="1280"/>
                  </a:cubicBezTo>
                  <a:close/>
                  <a:moveTo>
                    <a:pt x="202" y="528"/>
                  </a:moveTo>
                  <a:cubicBezTo>
                    <a:pt x="202" y="516"/>
                    <a:pt x="192" y="506"/>
                    <a:pt x="180" y="506"/>
                  </a:cubicBezTo>
                  <a:cubicBezTo>
                    <a:pt x="22" y="506"/>
                    <a:pt x="22" y="506"/>
                    <a:pt x="22" y="506"/>
                  </a:cubicBezTo>
                  <a:cubicBezTo>
                    <a:pt x="10" y="506"/>
                    <a:pt x="0" y="516"/>
                    <a:pt x="0" y="528"/>
                  </a:cubicBezTo>
                  <a:cubicBezTo>
                    <a:pt x="0" y="540"/>
                    <a:pt x="10" y="550"/>
                    <a:pt x="22" y="550"/>
                  </a:cubicBezTo>
                  <a:cubicBezTo>
                    <a:pt x="180" y="550"/>
                    <a:pt x="180" y="550"/>
                    <a:pt x="180" y="550"/>
                  </a:cubicBezTo>
                  <a:cubicBezTo>
                    <a:pt x="192" y="550"/>
                    <a:pt x="202" y="540"/>
                    <a:pt x="202" y="528"/>
                  </a:cubicBezTo>
                  <a:close/>
                  <a:moveTo>
                    <a:pt x="202" y="779"/>
                  </a:moveTo>
                  <a:cubicBezTo>
                    <a:pt x="202" y="766"/>
                    <a:pt x="192" y="757"/>
                    <a:pt x="180" y="757"/>
                  </a:cubicBezTo>
                  <a:cubicBezTo>
                    <a:pt x="22" y="757"/>
                    <a:pt x="22" y="757"/>
                    <a:pt x="22" y="757"/>
                  </a:cubicBezTo>
                  <a:cubicBezTo>
                    <a:pt x="10" y="757"/>
                    <a:pt x="0" y="766"/>
                    <a:pt x="0" y="779"/>
                  </a:cubicBezTo>
                  <a:cubicBezTo>
                    <a:pt x="0" y="791"/>
                    <a:pt x="10" y="801"/>
                    <a:pt x="22" y="801"/>
                  </a:cubicBezTo>
                  <a:cubicBezTo>
                    <a:pt x="180" y="801"/>
                    <a:pt x="180" y="801"/>
                    <a:pt x="180" y="801"/>
                  </a:cubicBezTo>
                  <a:cubicBezTo>
                    <a:pt x="192" y="801"/>
                    <a:pt x="202" y="791"/>
                    <a:pt x="202" y="779"/>
                  </a:cubicBezTo>
                  <a:close/>
                  <a:moveTo>
                    <a:pt x="202" y="1029"/>
                  </a:moveTo>
                  <a:cubicBezTo>
                    <a:pt x="202" y="1017"/>
                    <a:pt x="192" y="1007"/>
                    <a:pt x="180" y="1007"/>
                  </a:cubicBezTo>
                  <a:cubicBezTo>
                    <a:pt x="22" y="1007"/>
                    <a:pt x="22" y="1007"/>
                    <a:pt x="22" y="1007"/>
                  </a:cubicBezTo>
                  <a:cubicBezTo>
                    <a:pt x="10" y="1007"/>
                    <a:pt x="0" y="1017"/>
                    <a:pt x="0" y="1029"/>
                  </a:cubicBezTo>
                  <a:cubicBezTo>
                    <a:pt x="0" y="1042"/>
                    <a:pt x="10" y="1051"/>
                    <a:pt x="22" y="1051"/>
                  </a:cubicBezTo>
                  <a:cubicBezTo>
                    <a:pt x="180" y="1051"/>
                    <a:pt x="180" y="1051"/>
                    <a:pt x="180" y="1051"/>
                  </a:cubicBezTo>
                  <a:cubicBezTo>
                    <a:pt x="192" y="1051"/>
                    <a:pt x="202" y="1042"/>
                    <a:pt x="202" y="1029"/>
                  </a:cubicBezTo>
                  <a:close/>
                  <a:moveTo>
                    <a:pt x="202" y="1280"/>
                  </a:moveTo>
                  <a:cubicBezTo>
                    <a:pt x="202" y="1268"/>
                    <a:pt x="192" y="1258"/>
                    <a:pt x="180" y="1258"/>
                  </a:cubicBezTo>
                  <a:cubicBezTo>
                    <a:pt x="22" y="1258"/>
                    <a:pt x="22" y="1258"/>
                    <a:pt x="22" y="1258"/>
                  </a:cubicBezTo>
                  <a:cubicBezTo>
                    <a:pt x="10" y="1258"/>
                    <a:pt x="0" y="1268"/>
                    <a:pt x="0" y="1280"/>
                  </a:cubicBezTo>
                  <a:cubicBezTo>
                    <a:pt x="0" y="1292"/>
                    <a:pt x="10" y="1302"/>
                    <a:pt x="22" y="1302"/>
                  </a:cubicBezTo>
                  <a:cubicBezTo>
                    <a:pt x="180" y="1302"/>
                    <a:pt x="180" y="1302"/>
                    <a:pt x="180" y="1302"/>
                  </a:cubicBezTo>
                  <a:cubicBezTo>
                    <a:pt x="192" y="1302"/>
                    <a:pt x="202" y="1292"/>
                    <a:pt x="202" y="1280"/>
                  </a:cubicBezTo>
                  <a:close/>
                  <a:moveTo>
                    <a:pt x="1333" y="873"/>
                  </a:moveTo>
                  <a:cubicBezTo>
                    <a:pt x="1350" y="840"/>
                    <a:pt x="1358" y="803"/>
                    <a:pt x="1358" y="765"/>
                  </a:cubicBezTo>
                  <a:cubicBezTo>
                    <a:pt x="1358" y="708"/>
                    <a:pt x="1339" y="654"/>
                    <a:pt x="1303" y="611"/>
                  </a:cubicBezTo>
                  <a:cubicBezTo>
                    <a:pt x="1278" y="581"/>
                    <a:pt x="1247" y="558"/>
                    <a:pt x="1211" y="544"/>
                  </a:cubicBezTo>
                  <a:cubicBezTo>
                    <a:pt x="1194" y="458"/>
                    <a:pt x="1121" y="396"/>
                    <a:pt x="1036" y="396"/>
                  </a:cubicBezTo>
                  <a:cubicBezTo>
                    <a:pt x="990" y="396"/>
                    <a:pt x="946" y="414"/>
                    <a:pt x="913" y="448"/>
                  </a:cubicBezTo>
                  <a:cubicBezTo>
                    <a:pt x="879" y="414"/>
                    <a:pt x="835" y="396"/>
                    <a:pt x="789" y="396"/>
                  </a:cubicBezTo>
                  <a:cubicBezTo>
                    <a:pt x="704" y="396"/>
                    <a:pt x="631" y="458"/>
                    <a:pt x="614" y="544"/>
                  </a:cubicBezTo>
                  <a:cubicBezTo>
                    <a:pt x="578" y="558"/>
                    <a:pt x="547" y="581"/>
                    <a:pt x="522" y="611"/>
                  </a:cubicBezTo>
                  <a:cubicBezTo>
                    <a:pt x="487" y="654"/>
                    <a:pt x="467" y="708"/>
                    <a:pt x="467" y="765"/>
                  </a:cubicBezTo>
                  <a:cubicBezTo>
                    <a:pt x="467" y="803"/>
                    <a:pt x="476" y="840"/>
                    <a:pt x="492" y="873"/>
                  </a:cubicBezTo>
                  <a:cubicBezTo>
                    <a:pt x="473" y="910"/>
                    <a:pt x="463" y="952"/>
                    <a:pt x="463" y="996"/>
                  </a:cubicBezTo>
                  <a:cubicBezTo>
                    <a:pt x="463" y="1053"/>
                    <a:pt x="480" y="1107"/>
                    <a:pt x="513" y="1152"/>
                  </a:cubicBezTo>
                  <a:cubicBezTo>
                    <a:pt x="537" y="1186"/>
                    <a:pt x="570" y="1214"/>
                    <a:pt x="607" y="1232"/>
                  </a:cubicBezTo>
                  <a:cubicBezTo>
                    <a:pt x="618" y="1270"/>
                    <a:pt x="643" y="1307"/>
                    <a:pt x="677" y="1339"/>
                  </a:cubicBezTo>
                  <a:cubicBezTo>
                    <a:pt x="723" y="1383"/>
                    <a:pt x="777" y="1408"/>
                    <a:pt x="826" y="1408"/>
                  </a:cubicBezTo>
                  <a:cubicBezTo>
                    <a:pt x="863" y="1408"/>
                    <a:pt x="895" y="1391"/>
                    <a:pt x="914" y="1363"/>
                  </a:cubicBezTo>
                  <a:cubicBezTo>
                    <a:pt x="934" y="1389"/>
                    <a:pt x="964" y="1408"/>
                    <a:pt x="1001" y="1408"/>
                  </a:cubicBezTo>
                  <a:cubicBezTo>
                    <a:pt x="1089" y="1408"/>
                    <a:pt x="1190" y="1325"/>
                    <a:pt x="1218" y="1232"/>
                  </a:cubicBezTo>
                  <a:cubicBezTo>
                    <a:pt x="1256" y="1214"/>
                    <a:pt x="1288" y="1186"/>
                    <a:pt x="1313" y="1152"/>
                  </a:cubicBezTo>
                  <a:cubicBezTo>
                    <a:pt x="1345" y="1107"/>
                    <a:pt x="1362" y="1053"/>
                    <a:pt x="1362" y="996"/>
                  </a:cubicBezTo>
                  <a:cubicBezTo>
                    <a:pt x="1362" y="952"/>
                    <a:pt x="1352" y="910"/>
                    <a:pt x="1333" y="873"/>
                  </a:cubicBezTo>
                  <a:close/>
                  <a:moveTo>
                    <a:pt x="826" y="1364"/>
                  </a:moveTo>
                  <a:cubicBezTo>
                    <a:pt x="788" y="1364"/>
                    <a:pt x="745" y="1343"/>
                    <a:pt x="707" y="1308"/>
                  </a:cubicBezTo>
                  <a:cubicBezTo>
                    <a:pt x="676" y="1278"/>
                    <a:pt x="655" y="1244"/>
                    <a:pt x="647" y="1211"/>
                  </a:cubicBezTo>
                  <a:cubicBezTo>
                    <a:pt x="645" y="1204"/>
                    <a:pt x="640" y="1199"/>
                    <a:pt x="634" y="1196"/>
                  </a:cubicBezTo>
                  <a:cubicBezTo>
                    <a:pt x="600" y="1181"/>
                    <a:pt x="570" y="1157"/>
                    <a:pt x="548" y="1126"/>
                  </a:cubicBezTo>
                  <a:cubicBezTo>
                    <a:pt x="521" y="1089"/>
                    <a:pt x="507" y="1043"/>
                    <a:pt x="507" y="996"/>
                  </a:cubicBezTo>
                  <a:cubicBezTo>
                    <a:pt x="507" y="956"/>
                    <a:pt x="517" y="917"/>
                    <a:pt x="536" y="884"/>
                  </a:cubicBezTo>
                  <a:cubicBezTo>
                    <a:pt x="540" y="877"/>
                    <a:pt x="540" y="869"/>
                    <a:pt x="536" y="862"/>
                  </a:cubicBezTo>
                  <a:cubicBezTo>
                    <a:pt x="520" y="833"/>
                    <a:pt x="511" y="799"/>
                    <a:pt x="511" y="765"/>
                  </a:cubicBezTo>
                  <a:cubicBezTo>
                    <a:pt x="511" y="719"/>
                    <a:pt x="527" y="674"/>
                    <a:pt x="556" y="639"/>
                  </a:cubicBezTo>
                  <a:cubicBezTo>
                    <a:pt x="578" y="611"/>
                    <a:pt x="607" y="592"/>
                    <a:pt x="640" y="581"/>
                  </a:cubicBezTo>
                  <a:cubicBezTo>
                    <a:pt x="648" y="579"/>
                    <a:pt x="654" y="572"/>
                    <a:pt x="655" y="563"/>
                  </a:cubicBezTo>
                  <a:cubicBezTo>
                    <a:pt x="664" y="493"/>
                    <a:pt x="722" y="440"/>
                    <a:pt x="789" y="440"/>
                  </a:cubicBezTo>
                  <a:cubicBezTo>
                    <a:pt x="826" y="440"/>
                    <a:pt x="862" y="456"/>
                    <a:pt x="887" y="485"/>
                  </a:cubicBezTo>
                  <a:cubicBezTo>
                    <a:pt x="891" y="489"/>
                    <a:pt x="891" y="489"/>
                    <a:pt x="891" y="489"/>
                  </a:cubicBezTo>
                  <a:cubicBezTo>
                    <a:pt x="891" y="1301"/>
                    <a:pt x="891" y="1301"/>
                    <a:pt x="891" y="1301"/>
                  </a:cubicBezTo>
                  <a:cubicBezTo>
                    <a:pt x="887" y="1339"/>
                    <a:pt x="861" y="1364"/>
                    <a:pt x="826" y="1364"/>
                  </a:cubicBezTo>
                  <a:close/>
                  <a:moveTo>
                    <a:pt x="1277" y="1126"/>
                  </a:moveTo>
                  <a:cubicBezTo>
                    <a:pt x="1255" y="1157"/>
                    <a:pt x="1225" y="1181"/>
                    <a:pt x="1191" y="1196"/>
                  </a:cubicBezTo>
                  <a:cubicBezTo>
                    <a:pt x="1185" y="1199"/>
                    <a:pt x="1180" y="1204"/>
                    <a:pt x="1179" y="1211"/>
                  </a:cubicBezTo>
                  <a:cubicBezTo>
                    <a:pt x="1160" y="1288"/>
                    <a:pt x="1072" y="1364"/>
                    <a:pt x="1001" y="1364"/>
                  </a:cubicBezTo>
                  <a:cubicBezTo>
                    <a:pt x="965" y="1364"/>
                    <a:pt x="938" y="1331"/>
                    <a:pt x="935" y="1300"/>
                  </a:cubicBezTo>
                  <a:cubicBezTo>
                    <a:pt x="935" y="489"/>
                    <a:pt x="935" y="489"/>
                    <a:pt x="935" y="489"/>
                  </a:cubicBezTo>
                  <a:cubicBezTo>
                    <a:pt x="938" y="485"/>
                    <a:pt x="938" y="485"/>
                    <a:pt x="938" y="485"/>
                  </a:cubicBezTo>
                  <a:cubicBezTo>
                    <a:pt x="963" y="456"/>
                    <a:pt x="999" y="440"/>
                    <a:pt x="1036" y="440"/>
                  </a:cubicBezTo>
                  <a:cubicBezTo>
                    <a:pt x="1103" y="440"/>
                    <a:pt x="1161" y="493"/>
                    <a:pt x="1170" y="563"/>
                  </a:cubicBezTo>
                  <a:cubicBezTo>
                    <a:pt x="1171" y="572"/>
                    <a:pt x="1177" y="579"/>
                    <a:pt x="1185" y="581"/>
                  </a:cubicBezTo>
                  <a:cubicBezTo>
                    <a:pt x="1218" y="592"/>
                    <a:pt x="1247" y="611"/>
                    <a:pt x="1269" y="639"/>
                  </a:cubicBezTo>
                  <a:cubicBezTo>
                    <a:pt x="1298" y="674"/>
                    <a:pt x="1314" y="719"/>
                    <a:pt x="1314" y="765"/>
                  </a:cubicBezTo>
                  <a:cubicBezTo>
                    <a:pt x="1314" y="799"/>
                    <a:pt x="1305" y="833"/>
                    <a:pt x="1289" y="862"/>
                  </a:cubicBezTo>
                  <a:cubicBezTo>
                    <a:pt x="1285" y="869"/>
                    <a:pt x="1285" y="877"/>
                    <a:pt x="1289" y="884"/>
                  </a:cubicBezTo>
                  <a:cubicBezTo>
                    <a:pt x="1308" y="917"/>
                    <a:pt x="1318" y="956"/>
                    <a:pt x="1318" y="996"/>
                  </a:cubicBezTo>
                  <a:cubicBezTo>
                    <a:pt x="1318" y="1043"/>
                    <a:pt x="1304" y="1089"/>
                    <a:pt x="1277" y="1126"/>
                  </a:cubicBezTo>
                  <a:close/>
                </a:path>
              </a:pathLst>
            </a:custGeom>
            <a:solidFill>
              <a:srgbClr val="8A2A08">
                <a:lumMod val="10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73" name="Freeform 42">
              <a:extLst>
                <a:ext uri="{FF2B5EF4-FFF2-40B4-BE49-F238E27FC236}">
                  <a16:creationId xmlns:a16="http://schemas.microsoft.com/office/drawing/2014/main" id="{9A237FBA-FF33-4E5F-8B5A-5548C3DB0F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7" y="1373"/>
              <a:ext cx="1354" cy="1567"/>
            </a:xfrm>
            <a:custGeom>
              <a:avLst/>
              <a:gdLst>
                <a:gd name="T0" fmla="*/ 296 w 723"/>
                <a:gd name="T1" fmla="*/ 815 h 836"/>
                <a:gd name="T2" fmla="*/ 186 w 723"/>
                <a:gd name="T3" fmla="*/ 792 h 836"/>
                <a:gd name="T4" fmla="*/ 138 w 723"/>
                <a:gd name="T5" fmla="*/ 715 h 836"/>
                <a:gd name="T6" fmla="*/ 186 w 723"/>
                <a:gd name="T7" fmla="*/ 695 h 836"/>
                <a:gd name="T8" fmla="*/ 8 w 723"/>
                <a:gd name="T9" fmla="*/ 565 h 836"/>
                <a:gd name="T10" fmla="*/ 23 w 723"/>
                <a:gd name="T11" fmla="*/ 422 h 836"/>
                <a:gd name="T12" fmla="*/ 86 w 723"/>
                <a:gd name="T13" fmla="*/ 362 h 836"/>
                <a:gd name="T14" fmla="*/ 151 w 723"/>
                <a:gd name="T15" fmla="*/ 439 h 836"/>
                <a:gd name="T16" fmla="*/ 163 w 723"/>
                <a:gd name="T17" fmla="*/ 399 h 836"/>
                <a:gd name="T18" fmla="*/ 133 w 723"/>
                <a:gd name="T19" fmla="*/ 256 h 836"/>
                <a:gd name="T20" fmla="*/ 83 w 723"/>
                <a:gd name="T21" fmla="*/ 315 h 836"/>
                <a:gd name="T22" fmla="*/ 4 w 723"/>
                <a:gd name="T23" fmla="*/ 281 h 836"/>
                <a:gd name="T24" fmla="*/ 102 w 723"/>
                <a:gd name="T25" fmla="*/ 139 h 836"/>
                <a:gd name="T26" fmla="*/ 145 w 723"/>
                <a:gd name="T27" fmla="*/ 127 h 836"/>
                <a:gd name="T28" fmla="*/ 254 w 723"/>
                <a:gd name="T29" fmla="*/ 139 h 836"/>
                <a:gd name="T30" fmla="*/ 148 w 723"/>
                <a:gd name="T31" fmla="*/ 83 h 836"/>
                <a:gd name="T32" fmla="*/ 296 w 723"/>
                <a:gd name="T33" fmla="*/ 22 h 836"/>
                <a:gd name="T34" fmla="*/ 281 w 723"/>
                <a:gd name="T35" fmla="*/ 529 h 836"/>
                <a:gd name="T36" fmla="*/ 127 w 723"/>
                <a:gd name="T37" fmla="*/ 575 h 836"/>
                <a:gd name="T38" fmla="*/ 193 w 723"/>
                <a:gd name="T39" fmla="*/ 611 h 836"/>
                <a:gd name="T40" fmla="*/ 545 w 723"/>
                <a:gd name="T41" fmla="*/ 732 h 836"/>
                <a:gd name="T42" fmla="*/ 545 w 723"/>
                <a:gd name="T43" fmla="*/ 688 h 836"/>
                <a:gd name="T44" fmla="*/ 623 w 723"/>
                <a:gd name="T45" fmla="*/ 672 h 836"/>
                <a:gd name="T46" fmla="*/ 723 w 723"/>
                <a:gd name="T47" fmla="*/ 512 h 836"/>
                <a:gd name="T48" fmla="*/ 589 w 723"/>
                <a:gd name="T49" fmla="*/ 468 h 836"/>
                <a:gd name="T50" fmla="*/ 491 w 723"/>
                <a:gd name="T51" fmla="*/ 534 h 836"/>
                <a:gd name="T52" fmla="*/ 466 w 723"/>
                <a:gd name="T53" fmla="*/ 515 h 836"/>
                <a:gd name="T54" fmla="*/ 562 w 723"/>
                <a:gd name="T55" fmla="*/ 390 h 836"/>
                <a:gd name="T56" fmla="*/ 606 w 723"/>
                <a:gd name="T57" fmla="*/ 384 h 836"/>
                <a:gd name="T58" fmla="*/ 683 w 723"/>
                <a:gd name="T59" fmla="*/ 386 h 836"/>
                <a:gd name="T60" fmla="*/ 719 w 723"/>
                <a:gd name="T61" fmla="*/ 281 h 836"/>
                <a:gd name="T62" fmla="*/ 621 w 723"/>
                <a:gd name="T63" fmla="*/ 139 h 836"/>
                <a:gd name="T64" fmla="*/ 585 w 723"/>
                <a:gd name="T65" fmla="*/ 132 h 836"/>
                <a:gd name="T66" fmla="*/ 483 w 723"/>
                <a:gd name="T67" fmla="*/ 142 h 836"/>
                <a:gd name="T68" fmla="*/ 576 w 723"/>
                <a:gd name="T69" fmla="*/ 88 h 836"/>
                <a:gd name="T70" fmla="*/ 485 w 723"/>
                <a:gd name="T71" fmla="*/ 0 h 836"/>
                <a:gd name="T72" fmla="*/ 428 w 723"/>
                <a:gd name="T73" fmla="*/ 239 h 836"/>
                <a:gd name="T74" fmla="*/ 595 w 723"/>
                <a:gd name="T75" fmla="*/ 241 h 836"/>
                <a:gd name="T76" fmla="*/ 440 w 723"/>
                <a:gd name="T77" fmla="*/ 287 h 836"/>
                <a:gd name="T78" fmla="*/ 428 w 723"/>
                <a:gd name="T79" fmla="*/ 813 h 836"/>
                <a:gd name="T80" fmla="*/ 581 w 723"/>
                <a:gd name="T81" fmla="*/ 729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23" h="836">
                  <a:moveTo>
                    <a:pt x="296" y="575"/>
                  </a:moveTo>
                  <a:cubicBezTo>
                    <a:pt x="296" y="815"/>
                    <a:pt x="296" y="815"/>
                    <a:pt x="296" y="815"/>
                  </a:cubicBezTo>
                  <a:cubicBezTo>
                    <a:pt x="294" y="825"/>
                    <a:pt x="290" y="836"/>
                    <a:pt x="275" y="836"/>
                  </a:cubicBezTo>
                  <a:cubicBezTo>
                    <a:pt x="249" y="836"/>
                    <a:pt x="215" y="819"/>
                    <a:pt x="186" y="792"/>
                  </a:cubicBezTo>
                  <a:cubicBezTo>
                    <a:pt x="162" y="768"/>
                    <a:pt x="144" y="741"/>
                    <a:pt x="138" y="716"/>
                  </a:cubicBezTo>
                  <a:cubicBezTo>
                    <a:pt x="138" y="715"/>
                    <a:pt x="138" y="715"/>
                    <a:pt x="138" y="715"/>
                  </a:cubicBezTo>
                  <a:cubicBezTo>
                    <a:pt x="146" y="716"/>
                    <a:pt x="155" y="717"/>
                    <a:pt x="164" y="717"/>
                  </a:cubicBezTo>
                  <a:cubicBezTo>
                    <a:pt x="176" y="717"/>
                    <a:pt x="186" y="707"/>
                    <a:pt x="186" y="695"/>
                  </a:cubicBezTo>
                  <a:cubicBezTo>
                    <a:pt x="186" y="683"/>
                    <a:pt x="176" y="673"/>
                    <a:pt x="164" y="673"/>
                  </a:cubicBezTo>
                  <a:cubicBezTo>
                    <a:pt x="92" y="673"/>
                    <a:pt x="31" y="628"/>
                    <a:pt x="8" y="565"/>
                  </a:cubicBezTo>
                  <a:cubicBezTo>
                    <a:pt x="2" y="548"/>
                    <a:pt x="0" y="530"/>
                    <a:pt x="0" y="512"/>
                  </a:cubicBezTo>
                  <a:cubicBezTo>
                    <a:pt x="0" y="479"/>
                    <a:pt x="8" y="449"/>
                    <a:pt x="23" y="422"/>
                  </a:cubicBezTo>
                  <a:cubicBezTo>
                    <a:pt x="30" y="410"/>
                    <a:pt x="30" y="410"/>
                    <a:pt x="30" y="410"/>
                  </a:cubicBezTo>
                  <a:cubicBezTo>
                    <a:pt x="45" y="390"/>
                    <a:pt x="64" y="374"/>
                    <a:pt x="86" y="362"/>
                  </a:cubicBezTo>
                  <a:cubicBezTo>
                    <a:pt x="93" y="391"/>
                    <a:pt x="111" y="418"/>
                    <a:pt x="139" y="435"/>
                  </a:cubicBezTo>
                  <a:cubicBezTo>
                    <a:pt x="142" y="438"/>
                    <a:pt x="146" y="439"/>
                    <a:pt x="151" y="439"/>
                  </a:cubicBezTo>
                  <a:cubicBezTo>
                    <a:pt x="158" y="439"/>
                    <a:pt x="165" y="435"/>
                    <a:pt x="169" y="429"/>
                  </a:cubicBezTo>
                  <a:cubicBezTo>
                    <a:pt x="176" y="419"/>
                    <a:pt x="173" y="405"/>
                    <a:pt x="163" y="399"/>
                  </a:cubicBezTo>
                  <a:cubicBezTo>
                    <a:pt x="125" y="374"/>
                    <a:pt x="115" y="324"/>
                    <a:pt x="139" y="287"/>
                  </a:cubicBezTo>
                  <a:cubicBezTo>
                    <a:pt x="146" y="276"/>
                    <a:pt x="143" y="263"/>
                    <a:pt x="133" y="256"/>
                  </a:cubicBezTo>
                  <a:cubicBezTo>
                    <a:pt x="122" y="250"/>
                    <a:pt x="109" y="252"/>
                    <a:pt x="102" y="263"/>
                  </a:cubicBezTo>
                  <a:cubicBezTo>
                    <a:pt x="91" y="279"/>
                    <a:pt x="85" y="297"/>
                    <a:pt x="83" y="315"/>
                  </a:cubicBezTo>
                  <a:cubicBezTo>
                    <a:pt x="60" y="324"/>
                    <a:pt x="39" y="337"/>
                    <a:pt x="22" y="354"/>
                  </a:cubicBezTo>
                  <a:cubicBezTo>
                    <a:pt x="10" y="331"/>
                    <a:pt x="4" y="307"/>
                    <a:pt x="4" y="281"/>
                  </a:cubicBezTo>
                  <a:cubicBezTo>
                    <a:pt x="4" y="245"/>
                    <a:pt x="16" y="210"/>
                    <a:pt x="39" y="183"/>
                  </a:cubicBezTo>
                  <a:cubicBezTo>
                    <a:pt x="56" y="162"/>
                    <a:pt x="78" y="147"/>
                    <a:pt x="102" y="139"/>
                  </a:cubicBezTo>
                  <a:cubicBezTo>
                    <a:pt x="140" y="127"/>
                    <a:pt x="140" y="127"/>
                    <a:pt x="140" y="127"/>
                  </a:cubicBezTo>
                  <a:cubicBezTo>
                    <a:pt x="142" y="127"/>
                    <a:pt x="143" y="127"/>
                    <a:pt x="145" y="127"/>
                  </a:cubicBezTo>
                  <a:cubicBezTo>
                    <a:pt x="173" y="127"/>
                    <a:pt x="200" y="134"/>
                    <a:pt x="224" y="148"/>
                  </a:cubicBezTo>
                  <a:cubicBezTo>
                    <a:pt x="234" y="154"/>
                    <a:pt x="248" y="150"/>
                    <a:pt x="254" y="139"/>
                  </a:cubicBezTo>
                  <a:cubicBezTo>
                    <a:pt x="260" y="129"/>
                    <a:pt x="256" y="115"/>
                    <a:pt x="245" y="109"/>
                  </a:cubicBezTo>
                  <a:cubicBezTo>
                    <a:pt x="216" y="93"/>
                    <a:pt x="182" y="84"/>
                    <a:pt x="148" y="83"/>
                  </a:cubicBezTo>
                  <a:cubicBezTo>
                    <a:pt x="155" y="35"/>
                    <a:pt x="193" y="0"/>
                    <a:pt x="238" y="0"/>
                  </a:cubicBezTo>
                  <a:cubicBezTo>
                    <a:pt x="259" y="0"/>
                    <a:pt x="279" y="8"/>
                    <a:pt x="296" y="22"/>
                  </a:cubicBezTo>
                  <a:cubicBezTo>
                    <a:pt x="296" y="511"/>
                    <a:pt x="296" y="511"/>
                    <a:pt x="296" y="511"/>
                  </a:cubicBezTo>
                  <a:cubicBezTo>
                    <a:pt x="291" y="517"/>
                    <a:pt x="287" y="523"/>
                    <a:pt x="281" y="529"/>
                  </a:cubicBezTo>
                  <a:cubicBezTo>
                    <a:pt x="249" y="563"/>
                    <a:pt x="199" y="576"/>
                    <a:pt x="154" y="561"/>
                  </a:cubicBezTo>
                  <a:cubicBezTo>
                    <a:pt x="143" y="557"/>
                    <a:pt x="130" y="563"/>
                    <a:pt x="127" y="575"/>
                  </a:cubicBezTo>
                  <a:cubicBezTo>
                    <a:pt x="123" y="586"/>
                    <a:pt x="129" y="598"/>
                    <a:pt x="140" y="602"/>
                  </a:cubicBezTo>
                  <a:cubicBezTo>
                    <a:pt x="158" y="608"/>
                    <a:pt x="175" y="611"/>
                    <a:pt x="193" y="611"/>
                  </a:cubicBezTo>
                  <a:cubicBezTo>
                    <a:pt x="230" y="611"/>
                    <a:pt x="266" y="598"/>
                    <a:pt x="296" y="575"/>
                  </a:cubicBezTo>
                  <a:close/>
                  <a:moveTo>
                    <a:pt x="545" y="732"/>
                  </a:moveTo>
                  <a:cubicBezTo>
                    <a:pt x="532" y="732"/>
                    <a:pt x="523" y="722"/>
                    <a:pt x="523" y="710"/>
                  </a:cubicBezTo>
                  <a:cubicBezTo>
                    <a:pt x="523" y="698"/>
                    <a:pt x="532" y="688"/>
                    <a:pt x="545" y="688"/>
                  </a:cubicBezTo>
                  <a:cubicBezTo>
                    <a:pt x="569" y="688"/>
                    <a:pt x="593" y="683"/>
                    <a:pt x="615" y="675"/>
                  </a:cubicBezTo>
                  <a:cubicBezTo>
                    <a:pt x="623" y="672"/>
                    <a:pt x="623" y="672"/>
                    <a:pt x="623" y="672"/>
                  </a:cubicBezTo>
                  <a:cubicBezTo>
                    <a:pt x="649" y="660"/>
                    <a:pt x="673" y="641"/>
                    <a:pt x="690" y="617"/>
                  </a:cubicBezTo>
                  <a:cubicBezTo>
                    <a:pt x="712" y="586"/>
                    <a:pt x="723" y="550"/>
                    <a:pt x="723" y="512"/>
                  </a:cubicBezTo>
                  <a:cubicBezTo>
                    <a:pt x="723" y="481"/>
                    <a:pt x="716" y="453"/>
                    <a:pt x="703" y="427"/>
                  </a:cubicBezTo>
                  <a:cubicBezTo>
                    <a:pt x="671" y="452"/>
                    <a:pt x="632" y="467"/>
                    <a:pt x="589" y="468"/>
                  </a:cubicBezTo>
                  <a:cubicBezTo>
                    <a:pt x="586" y="473"/>
                    <a:pt x="583" y="478"/>
                    <a:pt x="579" y="483"/>
                  </a:cubicBezTo>
                  <a:cubicBezTo>
                    <a:pt x="558" y="511"/>
                    <a:pt x="526" y="529"/>
                    <a:pt x="491" y="534"/>
                  </a:cubicBezTo>
                  <a:cubicBezTo>
                    <a:pt x="490" y="534"/>
                    <a:pt x="489" y="534"/>
                    <a:pt x="488" y="534"/>
                  </a:cubicBezTo>
                  <a:cubicBezTo>
                    <a:pt x="477" y="534"/>
                    <a:pt x="468" y="526"/>
                    <a:pt x="466" y="515"/>
                  </a:cubicBezTo>
                  <a:cubicBezTo>
                    <a:pt x="465" y="503"/>
                    <a:pt x="473" y="492"/>
                    <a:pt x="485" y="490"/>
                  </a:cubicBezTo>
                  <a:cubicBezTo>
                    <a:pt x="534" y="484"/>
                    <a:pt x="569" y="439"/>
                    <a:pt x="562" y="390"/>
                  </a:cubicBezTo>
                  <a:cubicBezTo>
                    <a:pt x="561" y="378"/>
                    <a:pt x="569" y="367"/>
                    <a:pt x="581" y="365"/>
                  </a:cubicBezTo>
                  <a:cubicBezTo>
                    <a:pt x="594" y="363"/>
                    <a:pt x="605" y="372"/>
                    <a:pt x="606" y="384"/>
                  </a:cubicBezTo>
                  <a:cubicBezTo>
                    <a:pt x="608" y="397"/>
                    <a:pt x="608" y="410"/>
                    <a:pt x="606" y="423"/>
                  </a:cubicBezTo>
                  <a:cubicBezTo>
                    <a:pt x="635" y="419"/>
                    <a:pt x="662" y="405"/>
                    <a:pt x="683" y="386"/>
                  </a:cubicBezTo>
                  <a:cubicBezTo>
                    <a:pt x="700" y="357"/>
                    <a:pt x="700" y="357"/>
                    <a:pt x="700" y="357"/>
                  </a:cubicBezTo>
                  <a:cubicBezTo>
                    <a:pt x="713" y="334"/>
                    <a:pt x="719" y="308"/>
                    <a:pt x="719" y="281"/>
                  </a:cubicBezTo>
                  <a:cubicBezTo>
                    <a:pt x="719" y="245"/>
                    <a:pt x="707" y="210"/>
                    <a:pt x="684" y="183"/>
                  </a:cubicBezTo>
                  <a:cubicBezTo>
                    <a:pt x="667" y="162"/>
                    <a:pt x="645" y="147"/>
                    <a:pt x="621" y="139"/>
                  </a:cubicBezTo>
                  <a:cubicBezTo>
                    <a:pt x="600" y="132"/>
                    <a:pt x="600" y="132"/>
                    <a:pt x="600" y="132"/>
                  </a:cubicBezTo>
                  <a:cubicBezTo>
                    <a:pt x="595" y="132"/>
                    <a:pt x="590" y="132"/>
                    <a:pt x="585" y="132"/>
                  </a:cubicBezTo>
                  <a:cubicBezTo>
                    <a:pt x="560" y="132"/>
                    <a:pt x="535" y="138"/>
                    <a:pt x="513" y="151"/>
                  </a:cubicBezTo>
                  <a:cubicBezTo>
                    <a:pt x="502" y="157"/>
                    <a:pt x="489" y="153"/>
                    <a:pt x="483" y="142"/>
                  </a:cubicBezTo>
                  <a:cubicBezTo>
                    <a:pt x="477" y="132"/>
                    <a:pt x="481" y="118"/>
                    <a:pt x="491" y="112"/>
                  </a:cubicBezTo>
                  <a:cubicBezTo>
                    <a:pt x="517" y="98"/>
                    <a:pt x="546" y="89"/>
                    <a:pt x="576" y="88"/>
                  </a:cubicBezTo>
                  <a:cubicBezTo>
                    <a:pt x="575" y="85"/>
                    <a:pt x="575" y="85"/>
                    <a:pt x="575" y="85"/>
                  </a:cubicBezTo>
                  <a:cubicBezTo>
                    <a:pt x="569" y="36"/>
                    <a:pt x="530" y="0"/>
                    <a:pt x="485" y="0"/>
                  </a:cubicBezTo>
                  <a:cubicBezTo>
                    <a:pt x="464" y="0"/>
                    <a:pt x="444" y="8"/>
                    <a:pt x="428" y="22"/>
                  </a:cubicBezTo>
                  <a:cubicBezTo>
                    <a:pt x="428" y="239"/>
                    <a:pt x="428" y="239"/>
                    <a:pt x="428" y="239"/>
                  </a:cubicBezTo>
                  <a:cubicBezTo>
                    <a:pt x="471" y="206"/>
                    <a:pt x="529" y="196"/>
                    <a:pt x="581" y="213"/>
                  </a:cubicBezTo>
                  <a:cubicBezTo>
                    <a:pt x="593" y="217"/>
                    <a:pt x="599" y="230"/>
                    <a:pt x="595" y="241"/>
                  </a:cubicBezTo>
                  <a:cubicBezTo>
                    <a:pt x="591" y="253"/>
                    <a:pt x="579" y="259"/>
                    <a:pt x="567" y="255"/>
                  </a:cubicBezTo>
                  <a:cubicBezTo>
                    <a:pt x="523" y="240"/>
                    <a:pt x="473" y="253"/>
                    <a:pt x="440" y="287"/>
                  </a:cubicBezTo>
                  <a:cubicBezTo>
                    <a:pt x="436" y="292"/>
                    <a:pt x="431" y="297"/>
                    <a:pt x="428" y="303"/>
                  </a:cubicBezTo>
                  <a:cubicBezTo>
                    <a:pt x="428" y="813"/>
                    <a:pt x="428" y="813"/>
                    <a:pt x="428" y="813"/>
                  </a:cubicBezTo>
                  <a:cubicBezTo>
                    <a:pt x="430" y="823"/>
                    <a:pt x="439" y="836"/>
                    <a:pt x="450" y="836"/>
                  </a:cubicBezTo>
                  <a:cubicBezTo>
                    <a:pt x="497" y="836"/>
                    <a:pt x="561" y="782"/>
                    <a:pt x="581" y="729"/>
                  </a:cubicBezTo>
                  <a:cubicBezTo>
                    <a:pt x="569" y="731"/>
                    <a:pt x="557" y="732"/>
                    <a:pt x="545" y="7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B92265B-0C0D-4B2B-9C5A-B6A6466E1B29}"/>
              </a:ext>
            </a:extLst>
          </p:cNvPr>
          <p:cNvSpPr txBox="1"/>
          <p:nvPr/>
        </p:nvSpPr>
        <p:spPr>
          <a:xfrm>
            <a:off x="371734" y="4749670"/>
            <a:ext cx="3223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1400" b="1" dirty="0"/>
              <a:t>Research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C29D9786-4177-4B0C-BE5A-039FFCC982C6}"/>
              </a:ext>
            </a:extLst>
          </p:cNvPr>
          <p:cNvCxnSpPr>
            <a:cxnSpLocks/>
          </p:cNvCxnSpPr>
          <p:nvPr/>
        </p:nvCxnSpPr>
        <p:spPr>
          <a:xfrm>
            <a:off x="396724" y="4361468"/>
            <a:ext cx="5883019" cy="0"/>
          </a:xfrm>
          <a:prstGeom prst="straightConnector1">
            <a:avLst/>
          </a:prstGeom>
          <a:ln w="28575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BFAAB1FC-DE5C-443B-9E89-4B73B2E95F09}"/>
              </a:ext>
            </a:extLst>
          </p:cNvPr>
          <p:cNvSpPr txBox="1"/>
          <p:nvPr/>
        </p:nvSpPr>
        <p:spPr>
          <a:xfrm>
            <a:off x="396725" y="4030954"/>
            <a:ext cx="3223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1400" b="1" dirty="0"/>
              <a:t>Pre-Clinical Development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F2DD786-CFCE-492E-A174-133760B0FAB0}"/>
              </a:ext>
            </a:extLst>
          </p:cNvPr>
          <p:cNvCxnSpPr>
            <a:cxnSpLocks/>
          </p:cNvCxnSpPr>
          <p:nvPr/>
        </p:nvCxnSpPr>
        <p:spPr>
          <a:xfrm>
            <a:off x="2830567" y="3703489"/>
            <a:ext cx="4426576" cy="0"/>
          </a:xfrm>
          <a:prstGeom prst="straightConnector1">
            <a:avLst/>
          </a:prstGeom>
          <a:ln w="28575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90F48046-41D2-47E7-BE79-10DC75AD173C}"/>
              </a:ext>
            </a:extLst>
          </p:cNvPr>
          <p:cNvCxnSpPr>
            <a:cxnSpLocks/>
          </p:cNvCxnSpPr>
          <p:nvPr/>
        </p:nvCxnSpPr>
        <p:spPr>
          <a:xfrm>
            <a:off x="7305523" y="2435909"/>
            <a:ext cx="1306285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255938B-E220-4C4E-A62D-E0EB83977B7E}"/>
              </a:ext>
            </a:extLst>
          </p:cNvPr>
          <p:cNvGrpSpPr>
            <a:grpSpLocks noChangeAspect="1"/>
          </p:cNvGrpSpPr>
          <p:nvPr/>
        </p:nvGrpSpPr>
        <p:grpSpPr>
          <a:xfrm>
            <a:off x="5766424" y="3824619"/>
            <a:ext cx="329576" cy="471204"/>
            <a:chOff x="1843088" y="4848225"/>
            <a:chExt cx="587375" cy="839788"/>
          </a:xfrm>
          <a:solidFill>
            <a:srgbClr val="FFFFFF"/>
          </a:solidFill>
        </p:grpSpPr>
        <p:sp>
          <p:nvSpPr>
            <p:cNvPr id="79" name="Freeform 35">
              <a:extLst>
                <a:ext uri="{FF2B5EF4-FFF2-40B4-BE49-F238E27FC236}">
                  <a16:creationId xmlns:a16="http://schemas.microsoft.com/office/drawing/2014/main" id="{30509130-E551-4371-91EB-D388F0EC9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738" y="5467350"/>
              <a:ext cx="312737" cy="31750"/>
            </a:xfrm>
            <a:custGeom>
              <a:avLst/>
              <a:gdLst>
                <a:gd name="T0" fmla="*/ 821 w 821"/>
                <a:gd name="T1" fmla="*/ 42 h 83"/>
                <a:gd name="T2" fmla="*/ 779 w 821"/>
                <a:gd name="T3" fmla="*/ 83 h 83"/>
                <a:gd name="T4" fmla="*/ 41 w 821"/>
                <a:gd name="T5" fmla="*/ 83 h 83"/>
                <a:gd name="T6" fmla="*/ 0 w 821"/>
                <a:gd name="T7" fmla="*/ 42 h 83"/>
                <a:gd name="T8" fmla="*/ 41 w 821"/>
                <a:gd name="T9" fmla="*/ 0 h 83"/>
                <a:gd name="T10" fmla="*/ 779 w 821"/>
                <a:gd name="T11" fmla="*/ 0 h 83"/>
                <a:gd name="T12" fmla="*/ 821 w 821"/>
                <a:gd name="T13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1" h="83">
                  <a:moveTo>
                    <a:pt x="821" y="42"/>
                  </a:moveTo>
                  <a:cubicBezTo>
                    <a:pt x="821" y="64"/>
                    <a:pt x="802" y="83"/>
                    <a:pt x="779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19" y="83"/>
                    <a:pt x="0" y="64"/>
                    <a:pt x="0" y="42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779" y="0"/>
                    <a:pt x="779" y="0"/>
                    <a:pt x="779" y="0"/>
                  </a:cubicBezTo>
                  <a:cubicBezTo>
                    <a:pt x="802" y="0"/>
                    <a:pt x="821" y="19"/>
                    <a:pt x="821" y="42"/>
                  </a:cubicBezTo>
                  <a:close/>
                </a:path>
              </a:pathLst>
            </a:custGeom>
            <a:grpFill/>
            <a:ln w="12700">
              <a:solidFill>
                <a:schemeClr val="accent3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80" name="Freeform 36">
              <a:extLst>
                <a:ext uri="{FF2B5EF4-FFF2-40B4-BE49-F238E27FC236}">
                  <a16:creationId xmlns:a16="http://schemas.microsoft.com/office/drawing/2014/main" id="{AB40B1EE-5E73-420C-ADE7-5B0E795D9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888" y="5299075"/>
              <a:ext cx="125412" cy="63500"/>
            </a:xfrm>
            <a:custGeom>
              <a:avLst/>
              <a:gdLst>
                <a:gd name="T0" fmla="*/ 0 w 330"/>
                <a:gd name="T1" fmla="*/ 83 h 165"/>
                <a:gd name="T2" fmla="*/ 0 w 330"/>
                <a:gd name="T3" fmla="*/ 0 h 165"/>
                <a:gd name="T4" fmla="*/ 330 w 330"/>
                <a:gd name="T5" fmla="*/ 0 h 165"/>
                <a:gd name="T6" fmla="*/ 330 w 330"/>
                <a:gd name="T7" fmla="*/ 83 h 165"/>
                <a:gd name="T8" fmla="*/ 248 w 330"/>
                <a:gd name="T9" fmla="*/ 165 h 165"/>
                <a:gd name="T10" fmla="*/ 83 w 330"/>
                <a:gd name="T11" fmla="*/ 165 h 165"/>
                <a:gd name="T12" fmla="*/ 0 w 330"/>
                <a:gd name="T13" fmla="*/ 8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65">
                  <a:moveTo>
                    <a:pt x="0" y="8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30" y="83"/>
                    <a:pt x="330" y="83"/>
                    <a:pt x="330" y="83"/>
                  </a:cubicBezTo>
                  <a:cubicBezTo>
                    <a:pt x="330" y="128"/>
                    <a:pt x="293" y="165"/>
                    <a:pt x="248" y="165"/>
                  </a:cubicBezTo>
                  <a:cubicBezTo>
                    <a:pt x="83" y="165"/>
                    <a:pt x="83" y="165"/>
                    <a:pt x="83" y="165"/>
                  </a:cubicBezTo>
                  <a:cubicBezTo>
                    <a:pt x="38" y="165"/>
                    <a:pt x="0" y="128"/>
                    <a:pt x="0" y="83"/>
                  </a:cubicBezTo>
                  <a:close/>
                </a:path>
              </a:pathLst>
            </a:custGeom>
            <a:grpFill/>
            <a:ln w="12700">
              <a:solidFill>
                <a:schemeClr val="accent3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81" name="Freeform 37">
              <a:extLst>
                <a:ext uri="{FF2B5EF4-FFF2-40B4-BE49-F238E27FC236}">
                  <a16:creationId xmlns:a16="http://schemas.microsoft.com/office/drawing/2014/main" id="{52144457-233A-4B63-8B4E-94279CC72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888" y="4848225"/>
              <a:ext cx="125412" cy="31750"/>
            </a:xfrm>
            <a:custGeom>
              <a:avLst/>
              <a:gdLst>
                <a:gd name="T0" fmla="*/ 42 w 330"/>
                <a:gd name="T1" fmla="*/ 0 h 82"/>
                <a:gd name="T2" fmla="*/ 289 w 330"/>
                <a:gd name="T3" fmla="*/ 0 h 82"/>
                <a:gd name="T4" fmla="*/ 330 w 330"/>
                <a:gd name="T5" fmla="*/ 41 h 82"/>
                <a:gd name="T6" fmla="*/ 289 w 330"/>
                <a:gd name="T7" fmla="*/ 82 h 82"/>
                <a:gd name="T8" fmla="*/ 42 w 330"/>
                <a:gd name="T9" fmla="*/ 82 h 82"/>
                <a:gd name="T10" fmla="*/ 0 w 330"/>
                <a:gd name="T11" fmla="*/ 41 h 82"/>
                <a:gd name="T12" fmla="*/ 42 w 330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82">
                  <a:moveTo>
                    <a:pt x="42" y="0"/>
                  </a:moveTo>
                  <a:cubicBezTo>
                    <a:pt x="289" y="0"/>
                    <a:pt x="289" y="0"/>
                    <a:pt x="289" y="0"/>
                  </a:cubicBezTo>
                  <a:cubicBezTo>
                    <a:pt x="312" y="0"/>
                    <a:pt x="330" y="18"/>
                    <a:pt x="330" y="41"/>
                  </a:cubicBezTo>
                  <a:cubicBezTo>
                    <a:pt x="330" y="64"/>
                    <a:pt x="312" y="82"/>
                    <a:pt x="289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19" y="82"/>
                    <a:pt x="0" y="64"/>
                    <a:pt x="0" y="41"/>
                  </a:cubicBezTo>
                  <a:cubicBezTo>
                    <a:pt x="0" y="18"/>
                    <a:pt x="19" y="0"/>
                    <a:pt x="42" y="0"/>
                  </a:cubicBezTo>
                  <a:close/>
                </a:path>
              </a:pathLst>
            </a:custGeom>
            <a:grpFill/>
            <a:ln w="12700">
              <a:solidFill>
                <a:schemeClr val="accent3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82" name="Freeform 38">
              <a:extLst>
                <a:ext uri="{FF2B5EF4-FFF2-40B4-BE49-F238E27FC236}">
                  <a16:creationId xmlns:a16="http://schemas.microsoft.com/office/drawing/2014/main" id="{99A327BC-4F2A-4D5E-9647-96771EE66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3088" y="4911725"/>
              <a:ext cx="587375" cy="776288"/>
            </a:xfrm>
            <a:custGeom>
              <a:avLst/>
              <a:gdLst>
                <a:gd name="T0" fmla="*/ 385 w 1540"/>
                <a:gd name="T1" fmla="*/ 2035 h 2035"/>
                <a:gd name="T2" fmla="*/ 550 w 1540"/>
                <a:gd name="T3" fmla="*/ 1870 h 2035"/>
                <a:gd name="T4" fmla="*/ 797 w 1540"/>
                <a:gd name="T5" fmla="*/ 1870 h 2035"/>
                <a:gd name="T6" fmla="*/ 797 w 1540"/>
                <a:gd name="T7" fmla="*/ 1787 h 2035"/>
                <a:gd name="T8" fmla="*/ 687 w 1540"/>
                <a:gd name="T9" fmla="*/ 1787 h 2035"/>
                <a:gd name="T10" fmla="*/ 0 w 1540"/>
                <a:gd name="T11" fmla="*/ 1086 h 2035"/>
                <a:gd name="T12" fmla="*/ 687 w 1540"/>
                <a:gd name="T13" fmla="*/ 385 h 2035"/>
                <a:gd name="T14" fmla="*/ 687 w 1540"/>
                <a:gd name="T15" fmla="*/ 79 h 2035"/>
                <a:gd name="T16" fmla="*/ 766 w 1540"/>
                <a:gd name="T17" fmla="*/ 0 h 2035"/>
                <a:gd name="T18" fmla="*/ 1159 w 1540"/>
                <a:gd name="T19" fmla="*/ 0 h 2035"/>
                <a:gd name="T20" fmla="*/ 1237 w 1540"/>
                <a:gd name="T21" fmla="*/ 79 h 2035"/>
                <a:gd name="T22" fmla="*/ 1237 w 1540"/>
                <a:gd name="T23" fmla="*/ 856 h 2035"/>
                <a:gd name="T24" fmla="*/ 1159 w 1540"/>
                <a:gd name="T25" fmla="*/ 935 h 2035"/>
                <a:gd name="T26" fmla="*/ 766 w 1540"/>
                <a:gd name="T27" fmla="*/ 935 h 2035"/>
                <a:gd name="T28" fmla="*/ 687 w 1540"/>
                <a:gd name="T29" fmla="*/ 856 h 2035"/>
                <a:gd name="T30" fmla="*/ 687 w 1540"/>
                <a:gd name="T31" fmla="*/ 550 h 2035"/>
                <a:gd name="T32" fmla="*/ 165 w 1540"/>
                <a:gd name="T33" fmla="*/ 1086 h 2035"/>
                <a:gd name="T34" fmla="*/ 687 w 1540"/>
                <a:gd name="T35" fmla="*/ 1622 h 2035"/>
                <a:gd name="T36" fmla="*/ 1237 w 1540"/>
                <a:gd name="T37" fmla="*/ 1622 h 2035"/>
                <a:gd name="T38" fmla="*/ 1320 w 1540"/>
                <a:gd name="T39" fmla="*/ 1705 h 2035"/>
                <a:gd name="T40" fmla="*/ 1237 w 1540"/>
                <a:gd name="T41" fmla="*/ 1787 h 2035"/>
                <a:gd name="T42" fmla="*/ 1127 w 1540"/>
                <a:gd name="T43" fmla="*/ 1787 h 2035"/>
                <a:gd name="T44" fmla="*/ 1127 w 1540"/>
                <a:gd name="T45" fmla="*/ 1870 h 2035"/>
                <a:gd name="T46" fmla="*/ 1375 w 1540"/>
                <a:gd name="T47" fmla="*/ 1870 h 2035"/>
                <a:gd name="T48" fmla="*/ 1540 w 1540"/>
                <a:gd name="T49" fmla="*/ 2035 h 2035"/>
                <a:gd name="T50" fmla="*/ 385 w 1540"/>
                <a:gd name="T51" fmla="*/ 2035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40" h="2035">
                  <a:moveTo>
                    <a:pt x="385" y="2035"/>
                  </a:moveTo>
                  <a:cubicBezTo>
                    <a:pt x="385" y="1944"/>
                    <a:pt x="459" y="1870"/>
                    <a:pt x="550" y="1870"/>
                  </a:cubicBezTo>
                  <a:cubicBezTo>
                    <a:pt x="797" y="1870"/>
                    <a:pt x="797" y="1870"/>
                    <a:pt x="797" y="1870"/>
                  </a:cubicBezTo>
                  <a:cubicBezTo>
                    <a:pt x="797" y="1787"/>
                    <a:pt x="797" y="1787"/>
                    <a:pt x="797" y="1787"/>
                  </a:cubicBezTo>
                  <a:cubicBezTo>
                    <a:pt x="687" y="1787"/>
                    <a:pt x="687" y="1787"/>
                    <a:pt x="687" y="1787"/>
                  </a:cubicBezTo>
                  <a:cubicBezTo>
                    <a:pt x="308" y="1787"/>
                    <a:pt x="0" y="1473"/>
                    <a:pt x="0" y="1086"/>
                  </a:cubicBezTo>
                  <a:cubicBezTo>
                    <a:pt x="0" y="700"/>
                    <a:pt x="308" y="385"/>
                    <a:pt x="687" y="385"/>
                  </a:cubicBezTo>
                  <a:cubicBezTo>
                    <a:pt x="687" y="79"/>
                    <a:pt x="687" y="79"/>
                    <a:pt x="687" y="79"/>
                  </a:cubicBezTo>
                  <a:cubicBezTo>
                    <a:pt x="687" y="35"/>
                    <a:pt x="723" y="0"/>
                    <a:pt x="766" y="0"/>
                  </a:cubicBezTo>
                  <a:cubicBezTo>
                    <a:pt x="1159" y="0"/>
                    <a:pt x="1159" y="0"/>
                    <a:pt x="1159" y="0"/>
                  </a:cubicBezTo>
                  <a:cubicBezTo>
                    <a:pt x="1202" y="0"/>
                    <a:pt x="1237" y="35"/>
                    <a:pt x="1237" y="79"/>
                  </a:cubicBezTo>
                  <a:cubicBezTo>
                    <a:pt x="1237" y="856"/>
                    <a:pt x="1237" y="856"/>
                    <a:pt x="1237" y="856"/>
                  </a:cubicBezTo>
                  <a:cubicBezTo>
                    <a:pt x="1237" y="900"/>
                    <a:pt x="1202" y="935"/>
                    <a:pt x="1159" y="935"/>
                  </a:cubicBezTo>
                  <a:cubicBezTo>
                    <a:pt x="766" y="935"/>
                    <a:pt x="766" y="935"/>
                    <a:pt x="766" y="935"/>
                  </a:cubicBezTo>
                  <a:cubicBezTo>
                    <a:pt x="723" y="935"/>
                    <a:pt x="687" y="900"/>
                    <a:pt x="687" y="856"/>
                  </a:cubicBezTo>
                  <a:cubicBezTo>
                    <a:pt x="687" y="550"/>
                    <a:pt x="687" y="550"/>
                    <a:pt x="687" y="550"/>
                  </a:cubicBezTo>
                  <a:cubicBezTo>
                    <a:pt x="399" y="550"/>
                    <a:pt x="165" y="791"/>
                    <a:pt x="165" y="1086"/>
                  </a:cubicBezTo>
                  <a:cubicBezTo>
                    <a:pt x="165" y="1382"/>
                    <a:pt x="399" y="1622"/>
                    <a:pt x="687" y="1622"/>
                  </a:cubicBezTo>
                  <a:cubicBezTo>
                    <a:pt x="1237" y="1622"/>
                    <a:pt x="1237" y="1622"/>
                    <a:pt x="1237" y="1622"/>
                  </a:cubicBezTo>
                  <a:cubicBezTo>
                    <a:pt x="1283" y="1622"/>
                    <a:pt x="1320" y="1659"/>
                    <a:pt x="1320" y="1705"/>
                  </a:cubicBezTo>
                  <a:cubicBezTo>
                    <a:pt x="1320" y="1750"/>
                    <a:pt x="1283" y="1787"/>
                    <a:pt x="1237" y="1787"/>
                  </a:cubicBezTo>
                  <a:cubicBezTo>
                    <a:pt x="1127" y="1787"/>
                    <a:pt x="1127" y="1787"/>
                    <a:pt x="1127" y="1787"/>
                  </a:cubicBezTo>
                  <a:cubicBezTo>
                    <a:pt x="1127" y="1870"/>
                    <a:pt x="1127" y="1870"/>
                    <a:pt x="1127" y="1870"/>
                  </a:cubicBezTo>
                  <a:cubicBezTo>
                    <a:pt x="1375" y="1870"/>
                    <a:pt x="1375" y="1870"/>
                    <a:pt x="1375" y="1870"/>
                  </a:cubicBezTo>
                  <a:cubicBezTo>
                    <a:pt x="1466" y="1870"/>
                    <a:pt x="1540" y="1944"/>
                    <a:pt x="1540" y="2035"/>
                  </a:cubicBezTo>
                  <a:lnTo>
                    <a:pt x="385" y="2035"/>
                  </a:lnTo>
                  <a:close/>
                </a:path>
              </a:pathLst>
            </a:custGeom>
            <a:grpFill/>
            <a:ln w="12700">
              <a:solidFill>
                <a:schemeClr val="accent3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83" name="Freeform 19">
            <a:extLst>
              <a:ext uri="{FF2B5EF4-FFF2-40B4-BE49-F238E27FC236}">
                <a16:creationId xmlns:a16="http://schemas.microsoft.com/office/drawing/2014/main" id="{0D9E72D9-D494-438A-AA75-FDB6089BF70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742790" y="3264447"/>
            <a:ext cx="378884" cy="378156"/>
          </a:xfrm>
          <a:custGeom>
            <a:avLst/>
            <a:gdLst>
              <a:gd name="T0" fmla="*/ 2192 w 2212"/>
              <a:gd name="T1" fmla="*/ 1809 h 2204"/>
              <a:gd name="T2" fmla="*/ 2133 w 2212"/>
              <a:gd name="T3" fmla="*/ 1809 h 2204"/>
              <a:gd name="T4" fmla="*/ 2029 w 2212"/>
              <a:gd name="T5" fmla="*/ 1913 h 2204"/>
              <a:gd name="T6" fmla="*/ 1810 w 2212"/>
              <a:gd name="T7" fmla="*/ 1694 h 2204"/>
              <a:gd name="T8" fmla="*/ 2180 w 2212"/>
              <a:gd name="T9" fmla="*/ 1325 h 2204"/>
              <a:gd name="T10" fmla="*/ 2180 w 2212"/>
              <a:gd name="T11" fmla="*/ 1208 h 2204"/>
              <a:gd name="T12" fmla="*/ 2063 w 2212"/>
              <a:gd name="T13" fmla="*/ 1208 h 2204"/>
              <a:gd name="T14" fmla="*/ 1927 w 2212"/>
              <a:gd name="T15" fmla="*/ 1344 h 2204"/>
              <a:gd name="T16" fmla="*/ 670 w 2212"/>
              <a:gd name="T17" fmla="*/ 87 h 2204"/>
              <a:gd name="T18" fmla="*/ 553 w 2212"/>
              <a:gd name="T19" fmla="*/ 87 h 2204"/>
              <a:gd name="T20" fmla="*/ 349 w 2212"/>
              <a:gd name="T21" fmla="*/ 291 h 2204"/>
              <a:gd name="T22" fmla="*/ 74 w 2212"/>
              <a:gd name="T23" fmla="*/ 16 h 2204"/>
              <a:gd name="T24" fmla="*/ 16 w 2212"/>
              <a:gd name="T25" fmla="*/ 16 h 2204"/>
              <a:gd name="T26" fmla="*/ 16 w 2212"/>
              <a:gd name="T27" fmla="*/ 75 h 2204"/>
              <a:gd name="T28" fmla="*/ 290 w 2212"/>
              <a:gd name="T29" fmla="*/ 349 h 2204"/>
              <a:gd name="T30" fmla="*/ 86 w 2212"/>
              <a:gd name="T31" fmla="*/ 553 h 2204"/>
              <a:gd name="T32" fmla="*/ 86 w 2212"/>
              <a:gd name="T33" fmla="*/ 670 h 2204"/>
              <a:gd name="T34" fmla="*/ 1343 w 2212"/>
              <a:gd name="T35" fmla="*/ 1927 h 2204"/>
              <a:gd name="T36" fmla="*/ 1207 w 2212"/>
              <a:gd name="T37" fmla="*/ 2063 h 2204"/>
              <a:gd name="T38" fmla="*/ 1207 w 2212"/>
              <a:gd name="T39" fmla="*/ 2180 h 2204"/>
              <a:gd name="T40" fmla="*/ 1266 w 2212"/>
              <a:gd name="T41" fmla="*/ 2204 h 2204"/>
              <a:gd name="T42" fmla="*/ 1324 w 2212"/>
              <a:gd name="T43" fmla="*/ 2180 h 2204"/>
              <a:gd name="T44" fmla="*/ 1693 w 2212"/>
              <a:gd name="T45" fmla="*/ 1811 h 2204"/>
              <a:gd name="T46" fmla="*/ 1913 w 2212"/>
              <a:gd name="T47" fmla="*/ 2030 h 2204"/>
              <a:gd name="T48" fmla="*/ 1809 w 2212"/>
              <a:gd name="T49" fmla="*/ 2134 h 2204"/>
              <a:gd name="T50" fmla="*/ 1809 w 2212"/>
              <a:gd name="T51" fmla="*/ 2192 h 2204"/>
              <a:gd name="T52" fmla="*/ 1838 w 2212"/>
              <a:gd name="T53" fmla="*/ 2204 h 2204"/>
              <a:gd name="T54" fmla="*/ 1867 w 2212"/>
              <a:gd name="T55" fmla="*/ 2192 h 2204"/>
              <a:gd name="T56" fmla="*/ 2192 w 2212"/>
              <a:gd name="T57" fmla="*/ 1868 h 2204"/>
              <a:gd name="T58" fmla="*/ 2192 w 2212"/>
              <a:gd name="T59" fmla="*/ 1809 h 2204"/>
              <a:gd name="T60" fmla="*/ 673 w 2212"/>
              <a:gd name="T61" fmla="*/ 1023 h 2204"/>
              <a:gd name="T62" fmla="*/ 818 w 2212"/>
              <a:gd name="T63" fmla="*/ 877 h 2204"/>
              <a:gd name="T64" fmla="*/ 818 w 2212"/>
              <a:gd name="T65" fmla="*/ 819 h 2204"/>
              <a:gd name="T66" fmla="*/ 760 w 2212"/>
              <a:gd name="T67" fmla="*/ 819 h 2204"/>
              <a:gd name="T68" fmla="*/ 614 w 2212"/>
              <a:gd name="T69" fmla="*/ 965 h 2204"/>
              <a:gd name="T70" fmla="*/ 261 w 2212"/>
              <a:gd name="T71" fmla="*/ 612 h 2204"/>
              <a:gd name="T72" fmla="*/ 611 w 2212"/>
              <a:gd name="T73" fmla="*/ 262 h 2204"/>
              <a:gd name="T74" fmla="*/ 1139 w 2212"/>
              <a:gd name="T75" fmla="*/ 790 h 2204"/>
              <a:gd name="T76" fmla="*/ 789 w 2212"/>
              <a:gd name="T77" fmla="*/ 1140 h 2204"/>
              <a:gd name="T78" fmla="*/ 673 w 2212"/>
              <a:gd name="T79" fmla="*/ 1023 h 2204"/>
              <a:gd name="T80" fmla="*/ 906 w 2212"/>
              <a:gd name="T81" fmla="*/ 1256 h 2204"/>
              <a:gd name="T82" fmla="*/ 1052 w 2212"/>
              <a:gd name="T83" fmla="*/ 1110 h 2204"/>
              <a:gd name="T84" fmla="*/ 1110 w 2212"/>
              <a:gd name="T85" fmla="*/ 1110 h 2204"/>
              <a:gd name="T86" fmla="*/ 1110 w 2212"/>
              <a:gd name="T87" fmla="*/ 1169 h 2204"/>
              <a:gd name="T88" fmla="*/ 964 w 2212"/>
              <a:gd name="T89" fmla="*/ 1315 h 2204"/>
              <a:gd name="T90" fmla="*/ 906 w 2212"/>
              <a:gd name="T91" fmla="*/ 1256 h 2204"/>
              <a:gd name="T92" fmla="*/ 1081 w 2212"/>
              <a:gd name="T93" fmla="*/ 1431 h 2204"/>
              <a:gd name="T94" fmla="*/ 1227 w 2212"/>
              <a:gd name="T95" fmla="*/ 1286 h 2204"/>
              <a:gd name="T96" fmla="*/ 1285 w 2212"/>
              <a:gd name="T97" fmla="*/ 1286 h 2204"/>
              <a:gd name="T98" fmla="*/ 1285 w 2212"/>
              <a:gd name="T99" fmla="*/ 1344 h 2204"/>
              <a:gd name="T100" fmla="*/ 1139 w 2212"/>
              <a:gd name="T101" fmla="*/ 1490 h 2204"/>
              <a:gd name="T102" fmla="*/ 1081 w 2212"/>
              <a:gd name="T103" fmla="*/ 1431 h 2204"/>
              <a:gd name="T104" fmla="*/ 1460 w 2212"/>
              <a:gd name="T105" fmla="*/ 1519 h 2204"/>
              <a:gd name="T106" fmla="*/ 1314 w 2212"/>
              <a:gd name="T107" fmla="*/ 1665 h 2204"/>
              <a:gd name="T108" fmla="*/ 1256 w 2212"/>
              <a:gd name="T109" fmla="*/ 1606 h 2204"/>
              <a:gd name="T110" fmla="*/ 1402 w 2212"/>
              <a:gd name="T111" fmla="*/ 1461 h 2204"/>
              <a:gd name="T112" fmla="*/ 1460 w 2212"/>
              <a:gd name="T113" fmla="*/ 1461 h 2204"/>
              <a:gd name="T114" fmla="*/ 1460 w 2212"/>
              <a:gd name="T115" fmla="*/ 1519 h 2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212" h="2204">
                <a:moveTo>
                  <a:pt x="2192" y="1809"/>
                </a:moveTo>
                <a:cubicBezTo>
                  <a:pt x="2176" y="1793"/>
                  <a:pt x="2149" y="1793"/>
                  <a:pt x="2133" y="1809"/>
                </a:cubicBezTo>
                <a:cubicBezTo>
                  <a:pt x="2029" y="1913"/>
                  <a:pt x="2029" y="1913"/>
                  <a:pt x="2029" y="1913"/>
                </a:cubicBezTo>
                <a:cubicBezTo>
                  <a:pt x="1810" y="1694"/>
                  <a:pt x="1810" y="1694"/>
                  <a:pt x="1810" y="1694"/>
                </a:cubicBezTo>
                <a:cubicBezTo>
                  <a:pt x="2180" y="1325"/>
                  <a:pt x="2180" y="1325"/>
                  <a:pt x="2180" y="1325"/>
                </a:cubicBezTo>
                <a:cubicBezTo>
                  <a:pt x="2212" y="1292"/>
                  <a:pt x="2212" y="1240"/>
                  <a:pt x="2180" y="1208"/>
                </a:cubicBezTo>
                <a:cubicBezTo>
                  <a:pt x="2147" y="1176"/>
                  <a:pt x="2095" y="1176"/>
                  <a:pt x="2063" y="1208"/>
                </a:cubicBezTo>
                <a:cubicBezTo>
                  <a:pt x="1927" y="1344"/>
                  <a:pt x="1927" y="1344"/>
                  <a:pt x="1927" y="1344"/>
                </a:cubicBezTo>
                <a:cubicBezTo>
                  <a:pt x="670" y="87"/>
                  <a:pt x="670" y="87"/>
                  <a:pt x="670" y="87"/>
                </a:cubicBezTo>
                <a:cubicBezTo>
                  <a:pt x="637" y="54"/>
                  <a:pt x="585" y="54"/>
                  <a:pt x="553" y="87"/>
                </a:cubicBezTo>
                <a:cubicBezTo>
                  <a:pt x="349" y="291"/>
                  <a:pt x="349" y="291"/>
                  <a:pt x="349" y="291"/>
                </a:cubicBezTo>
                <a:cubicBezTo>
                  <a:pt x="74" y="16"/>
                  <a:pt x="74" y="16"/>
                  <a:pt x="74" y="16"/>
                </a:cubicBezTo>
                <a:cubicBezTo>
                  <a:pt x="58" y="0"/>
                  <a:pt x="32" y="0"/>
                  <a:pt x="16" y="16"/>
                </a:cubicBezTo>
                <a:cubicBezTo>
                  <a:pt x="0" y="32"/>
                  <a:pt x="0" y="59"/>
                  <a:pt x="16" y="75"/>
                </a:cubicBezTo>
                <a:cubicBezTo>
                  <a:pt x="290" y="349"/>
                  <a:pt x="290" y="349"/>
                  <a:pt x="290" y="349"/>
                </a:cubicBezTo>
                <a:cubicBezTo>
                  <a:pt x="86" y="553"/>
                  <a:pt x="86" y="553"/>
                  <a:pt x="86" y="553"/>
                </a:cubicBezTo>
                <a:cubicBezTo>
                  <a:pt x="54" y="586"/>
                  <a:pt x="54" y="638"/>
                  <a:pt x="86" y="670"/>
                </a:cubicBezTo>
                <a:cubicBezTo>
                  <a:pt x="1343" y="1927"/>
                  <a:pt x="1343" y="1927"/>
                  <a:pt x="1343" y="1927"/>
                </a:cubicBezTo>
                <a:cubicBezTo>
                  <a:pt x="1207" y="2063"/>
                  <a:pt x="1207" y="2063"/>
                  <a:pt x="1207" y="2063"/>
                </a:cubicBezTo>
                <a:cubicBezTo>
                  <a:pt x="1175" y="2096"/>
                  <a:pt x="1175" y="2148"/>
                  <a:pt x="1207" y="2180"/>
                </a:cubicBezTo>
                <a:cubicBezTo>
                  <a:pt x="1223" y="2196"/>
                  <a:pt x="1245" y="2204"/>
                  <a:pt x="1266" y="2204"/>
                </a:cubicBezTo>
                <a:cubicBezTo>
                  <a:pt x="1287" y="2204"/>
                  <a:pt x="1308" y="2196"/>
                  <a:pt x="1324" y="2180"/>
                </a:cubicBezTo>
                <a:cubicBezTo>
                  <a:pt x="1693" y="1811"/>
                  <a:pt x="1693" y="1811"/>
                  <a:pt x="1693" y="1811"/>
                </a:cubicBezTo>
                <a:cubicBezTo>
                  <a:pt x="1913" y="2030"/>
                  <a:pt x="1913" y="2030"/>
                  <a:pt x="1913" y="2030"/>
                </a:cubicBezTo>
                <a:cubicBezTo>
                  <a:pt x="1809" y="2134"/>
                  <a:pt x="1809" y="2134"/>
                  <a:pt x="1809" y="2134"/>
                </a:cubicBezTo>
                <a:cubicBezTo>
                  <a:pt x="1793" y="2150"/>
                  <a:pt x="1793" y="2176"/>
                  <a:pt x="1809" y="2192"/>
                </a:cubicBezTo>
                <a:cubicBezTo>
                  <a:pt x="1817" y="2200"/>
                  <a:pt x="1828" y="2204"/>
                  <a:pt x="1838" y="2204"/>
                </a:cubicBezTo>
                <a:cubicBezTo>
                  <a:pt x="1849" y="2204"/>
                  <a:pt x="1859" y="2200"/>
                  <a:pt x="1867" y="2192"/>
                </a:cubicBezTo>
                <a:cubicBezTo>
                  <a:pt x="2192" y="1868"/>
                  <a:pt x="2192" y="1868"/>
                  <a:pt x="2192" y="1868"/>
                </a:cubicBezTo>
                <a:cubicBezTo>
                  <a:pt x="2208" y="1852"/>
                  <a:pt x="2208" y="1826"/>
                  <a:pt x="2192" y="1809"/>
                </a:cubicBezTo>
                <a:close/>
                <a:moveTo>
                  <a:pt x="673" y="1023"/>
                </a:moveTo>
                <a:cubicBezTo>
                  <a:pt x="818" y="877"/>
                  <a:pt x="818" y="877"/>
                  <a:pt x="818" y="877"/>
                </a:cubicBezTo>
                <a:cubicBezTo>
                  <a:pt x="834" y="861"/>
                  <a:pt x="834" y="835"/>
                  <a:pt x="818" y="819"/>
                </a:cubicBezTo>
                <a:cubicBezTo>
                  <a:pt x="802" y="803"/>
                  <a:pt x="776" y="803"/>
                  <a:pt x="760" y="819"/>
                </a:cubicBezTo>
                <a:cubicBezTo>
                  <a:pt x="614" y="965"/>
                  <a:pt x="614" y="965"/>
                  <a:pt x="614" y="965"/>
                </a:cubicBezTo>
                <a:cubicBezTo>
                  <a:pt x="261" y="612"/>
                  <a:pt x="261" y="612"/>
                  <a:pt x="261" y="612"/>
                </a:cubicBezTo>
                <a:cubicBezTo>
                  <a:pt x="611" y="262"/>
                  <a:pt x="611" y="262"/>
                  <a:pt x="611" y="262"/>
                </a:cubicBezTo>
                <a:cubicBezTo>
                  <a:pt x="1139" y="790"/>
                  <a:pt x="1139" y="790"/>
                  <a:pt x="1139" y="790"/>
                </a:cubicBezTo>
                <a:cubicBezTo>
                  <a:pt x="789" y="1140"/>
                  <a:pt x="789" y="1140"/>
                  <a:pt x="789" y="1140"/>
                </a:cubicBezTo>
                <a:lnTo>
                  <a:pt x="673" y="1023"/>
                </a:lnTo>
                <a:close/>
                <a:moveTo>
                  <a:pt x="906" y="1256"/>
                </a:moveTo>
                <a:cubicBezTo>
                  <a:pt x="1052" y="1110"/>
                  <a:pt x="1052" y="1110"/>
                  <a:pt x="1052" y="1110"/>
                </a:cubicBezTo>
                <a:cubicBezTo>
                  <a:pt x="1068" y="1094"/>
                  <a:pt x="1094" y="1094"/>
                  <a:pt x="1110" y="1110"/>
                </a:cubicBezTo>
                <a:cubicBezTo>
                  <a:pt x="1126" y="1127"/>
                  <a:pt x="1126" y="1153"/>
                  <a:pt x="1110" y="1169"/>
                </a:cubicBezTo>
                <a:cubicBezTo>
                  <a:pt x="964" y="1315"/>
                  <a:pt x="964" y="1315"/>
                  <a:pt x="964" y="1315"/>
                </a:cubicBezTo>
                <a:lnTo>
                  <a:pt x="906" y="1256"/>
                </a:lnTo>
                <a:close/>
                <a:moveTo>
                  <a:pt x="1081" y="1431"/>
                </a:moveTo>
                <a:cubicBezTo>
                  <a:pt x="1227" y="1286"/>
                  <a:pt x="1227" y="1286"/>
                  <a:pt x="1227" y="1286"/>
                </a:cubicBezTo>
                <a:cubicBezTo>
                  <a:pt x="1243" y="1269"/>
                  <a:pt x="1269" y="1269"/>
                  <a:pt x="1285" y="1286"/>
                </a:cubicBezTo>
                <a:cubicBezTo>
                  <a:pt x="1301" y="1302"/>
                  <a:pt x="1301" y="1328"/>
                  <a:pt x="1285" y="1344"/>
                </a:cubicBezTo>
                <a:cubicBezTo>
                  <a:pt x="1139" y="1490"/>
                  <a:pt x="1139" y="1490"/>
                  <a:pt x="1139" y="1490"/>
                </a:cubicBezTo>
                <a:lnTo>
                  <a:pt x="1081" y="1431"/>
                </a:lnTo>
                <a:close/>
                <a:moveTo>
                  <a:pt x="1460" y="1519"/>
                </a:moveTo>
                <a:cubicBezTo>
                  <a:pt x="1314" y="1665"/>
                  <a:pt x="1314" y="1665"/>
                  <a:pt x="1314" y="1665"/>
                </a:cubicBezTo>
                <a:cubicBezTo>
                  <a:pt x="1256" y="1606"/>
                  <a:pt x="1256" y="1606"/>
                  <a:pt x="1256" y="1606"/>
                </a:cubicBezTo>
                <a:cubicBezTo>
                  <a:pt x="1402" y="1461"/>
                  <a:pt x="1402" y="1461"/>
                  <a:pt x="1402" y="1461"/>
                </a:cubicBezTo>
                <a:cubicBezTo>
                  <a:pt x="1418" y="1444"/>
                  <a:pt x="1444" y="1444"/>
                  <a:pt x="1460" y="1461"/>
                </a:cubicBezTo>
                <a:cubicBezTo>
                  <a:pt x="1476" y="1477"/>
                  <a:pt x="1476" y="1503"/>
                  <a:pt x="1460" y="1519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8912CA6-C2AB-4D3C-98AE-24AE467AF0FB}"/>
              </a:ext>
            </a:extLst>
          </p:cNvPr>
          <p:cNvSpPr txBox="1"/>
          <p:nvPr/>
        </p:nvSpPr>
        <p:spPr>
          <a:xfrm>
            <a:off x="2767206" y="3372214"/>
            <a:ext cx="3223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1400" b="1" dirty="0"/>
              <a:t>Clinical Development</a:t>
            </a:r>
          </a:p>
        </p:txBody>
      </p:sp>
      <p:graphicFrame>
        <p:nvGraphicFramePr>
          <p:cNvPr id="87" name="Diagram 86">
            <a:extLst>
              <a:ext uri="{FF2B5EF4-FFF2-40B4-BE49-F238E27FC236}">
                <a16:creationId xmlns:a16="http://schemas.microsoft.com/office/drawing/2014/main" id="{78E4F70A-B243-4B3F-B29D-139C91C8E2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0133966"/>
              </p:ext>
            </p:extLst>
          </p:nvPr>
        </p:nvGraphicFramePr>
        <p:xfrm>
          <a:off x="280613" y="5997670"/>
          <a:ext cx="11524339" cy="419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9" name="TextBox 88">
            <a:extLst>
              <a:ext uri="{FF2B5EF4-FFF2-40B4-BE49-F238E27FC236}">
                <a16:creationId xmlns:a16="http://schemas.microsoft.com/office/drawing/2014/main" id="{BB70FC01-4FBA-4DA6-B298-D20A0AF72341}"/>
              </a:ext>
            </a:extLst>
          </p:cNvPr>
          <p:cNvSpPr txBox="1"/>
          <p:nvPr/>
        </p:nvSpPr>
        <p:spPr>
          <a:xfrm>
            <a:off x="7218439" y="2146169"/>
            <a:ext cx="1691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it-IT" sz="1400" b="1" dirty="0">
                <a:solidFill>
                  <a:schemeClr val="accent5"/>
                </a:solidFill>
              </a:rPr>
              <a:t>Clinical Dev</a:t>
            </a:r>
          </a:p>
        </p:txBody>
      </p:sp>
      <p:sp>
        <p:nvSpPr>
          <p:cNvPr id="90" name="Freeform 19">
            <a:extLst>
              <a:ext uri="{FF2B5EF4-FFF2-40B4-BE49-F238E27FC236}">
                <a16:creationId xmlns:a16="http://schemas.microsoft.com/office/drawing/2014/main" id="{EDB905C3-5696-47D7-A11E-E9ECC9D6F31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068423" y="1948486"/>
            <a:ext cx="378884" cy="378156"/>
          </a:xfrm>
          <a:custGeom>
            <a:avLst/>
            <a:gdLst>
              <a:gd name="T0" fmla="*/ 2192 w 2212"/>
              <a:gd name="T1" fmla="*/ 1809 h 2204"/>
              <a:gd name="T2" fmla="*/ 2133 w 2212"/>
              <a:gd name="T3" fmla="*/ 1809 h 2204"/>
              <a:gd name="T4" fmla="*/ 2029 w 2212"/>
              <a:gd name="T5" fmla="*/ 1913 h 2204"/>
              <a:gd name="T6" fmla="*/ 1810 w 2212"/>
              <a:gd name="T7" fmla="*/ 1694 h 2204"/>
              <a:gd name="T8" fmla="*/ 2180 w 2212"/>
              <a:gd name="T9" fmla="*/ 1325 h 2204"/>
              <a:gd name="T10" fmla="*/ 2180 w 2212"/>
              <a:gd name="T11" fmla="*/ 1208 h 2204"/>
              <a:gd name="T12" fmla="*/ 2063 w 2212"/>
              <a:gd name="T13" fmla="*/ 1208 h 2204"/>
              <a:gd name="T14" fmla="*/ 1927 w 2212"/>
              <a:gd name="T15" fmla="*/ 1344 h 2204"/>
              <a:gd name="T16" fmla="*/ 670 w 2212"/>
              <a:gd name="T17" fmla="*/ 87 h 2204"/>
              <a:gd name="T18" fmla="*/ 553 w 2212"/>
              <a:gd name="T19" fmla="*/ 87 h 2204"/>
              <a:gd name="T20" fmla="*/ 349 w 2212"/>
              <a:gd name="T21" fmla="*/ 291 h 2204"/>
              <a:gd name="T22" fmla="*/ 74 w 2212"/>
              <a:gd name="T23" fmla="*/ 16 h 2204"/>
              <a:gd name="T24" fmla="*/ 16 w 2212"/>
              <a:gd name="T25" fmla="*/ 16 h 2204"/>
              <a:gd name="T26" fmla="*/ 16 w 2212"/>
              <a:gd name="T27" fmla="*/ 75 h 2204"/>
              <a:gd name="T28" fmla="*/ 290 w 2212"/>
              <a:gd name="T29" fmla="*/ 349 h 2204"/>
              <a:gd name="T30" fmla="*/ 86 w 2212"/>
              <a:gd name="T31" fmla="*/ 553 h 2204"/>
              <a:gd name="T32" fmla="*/ 86 w 2212"/>
              <a:gd name="T33" fmla="*/ 670 h 2204"/>
              <a:gd name="T34" fmla="*/ 1343 w 2212"/>
              <a:gd name="T35" fmla="*/ 1927 h 2204"/>
              <a:gd name="T36" fmla="*/ 1207 w 2212"/>
              <a:gd name="T37" fmla="*/ 2063 h 2204"/>
              <a:gd name="T38" fmla="*/ 1207 w 2212"/>
              <a:gd name="T39" fmla="*/ 2180 h 2204"/>
              <a:gd name="T40" fmla="*/ 1266 w 2212"/>
              <a:gd name="T41" fmla="*/ 2204 h 2204"/>
              <a:gd name="T42" fmla="*/ 1324 w 2212"/>
              <a:gd name="T43" fmla="*/ 2180 h 2204"/>
              <a:gd name="T44" fmla="*/ 1693 w 2212"/>
              <a:gd name="T45" fmla="*/ 1811 h 2204"/>
              <a:gd name="T46" fmla="*/ 1913 w 2212"/>
              <a:gd name="T47" fmla="*/ 2030 h 2204"/>
              <a:gd name="T48" fmla="*/ 1809 w 2212"/>
              <a:gd name="T49" fmla="*/ 2134 h 2204"/>
              <a:gd name="T50" fmla="*/ 1809 w 2212"/>
              <a:gd name="T51" fmla="*/ 2192 h 2204"/>
              <a:gd name="T52" fmla="*/ 1838 w 2212"/>
              <a:gd name="T53" fmla="*/ 2204 h 2204"/>
              <a:gd name="T54" fmla="*/ 1867 w 2212"/>
              <a:gd name="T55" fmla="*/ 2192 h 2204"/>
              <a:gd name="T56" fmla="*/ 2192 w 2212"/>
              <a:gd name="T57" fmla="*/ 1868 h 2204"/>
              <a:gd name="T58" fmla="*/ 2192 w 2212"/>
              <a:gd name="T59" fmla="*/ 1809 h 2204"/>
              <a:gd name="T60" fmla="*/ 673 w 2212"/>
              <a:gd name="T61" fmla="*/ 1023 h 2204"/>
              <a:gd name="T62" fmla="*/ 818 w 2212"/>
              <a:gd name="T63" fmla="*/ 877 h 2204"/>
              <a:gd name="T64" fmla="*/ 818 w 2212"/>
              <a:gd name="T65" fmla="*/ 819 h 2204"/>
              <a:gd name="T66" fmla="*/ 760 w 2212"/>
              <a:gd name="T67" fmla="*/ 819 h 2204"/>
              <a:gd name="T68" fmla="*/ 614 w 2212"/>
              <a:gd name="T69" fmla="*/ 965 h 2204"/>
              <a:gd name="T70" fmla="*/ 261 w 2212"/>
              <a:gd name="T71" fmla="*/ 612 h 2204"/>
              <a:gd name="T72" fmla="*/ 611 w 2212"/>
              <a:gd name="T73" fmla="*/ 262 h 2204"/>
              <a:gd name="T74" fmla="*/ 1139 w 2212"/>
              <a:gd name="T75" fmla="*/ 790 h 2204"/>
              <a:gd name="T76" fmla="*/ 789 w 2212"/>
              <a:gd name="T77" fmla="*/ 1140 h 2204"/>
              <a:gd name="T78" fmla="*/ 673 w 2212"/>
              <a:gd name="T79" fmla="*/ 1023 h 2204"/>
              <a:gd name="T80" fmla="*/ 906 w 2212"/>
              <a:gd name="T81" fmla="*/ 1256 h 2204"/>
              <a:gd name="T82" fmla="*/ 1052 w 2212"/>
              <a:gd name="T83" fmla="*/ 1110 h 2204"/>
              <a:gd name="T84" fmla="*/ 1110 w 2212"/>
              <a:gd name="T85" fmla="*/ 1110 h 2204"/>
              <a:gd name="T86" fmla="*/ 1110 w 2212"/>
              <a:gd name="T87" fmla="*/ 1169 h 2204"/>
              <a:gd name="T88" fmla="*/ 964 w 2212"/>
              <a:gd name="T89" fmla="*/ 1315 h 2204"/>
              <a:gd name="T90" fmla="*/ 906 w 2212"/>
              <a:gd name="T91" fmla="*/ 1256 h 2204"/>
              <a:gd name="T92" fmla="*/ 1081 w 2212"/>
              <a:gd name="T93" fmla="*/ 1431 h 2204"/>
              <a:gd name="T94" fmla="*/ 1227 w 2212"/>
              <a:gd name="T95" fmla="*/ 1286 h 2204"/>
              <a:gd name="T96" fmla="*/ 1285 w 2212"/>
              <a:gd name="T97" fmla="*/ 1286 h 2204"/>
              <a:gd name="T98" fmla="*/ 1285 w 2212"/>
              <a:gd name="T99" fmla="*/ 1344 h 2204"/>
              <a:gd name="T100" fmla="*/ 1139 w 2212"/>
              <a:gd name="T101" fmla="*/ 1490 h 2204"/>
              <a:gd name="T102" fmla="*/ 1081 w 2212"/>
              <a:gd name="T103" fmla="*/ 1431 h 2204"/>
              <a:gd name="T104" fmla="*/ 1460 w 2212"/>
              <a:gd name="T105" fmla="*/ 1519 h 2204"/>
              <a:gd name="T106" fmla="*/ 1314 w 2212"/>
              <a:gd name="T107" fmla="*/ 1665 h 2204"/>
              <a:gd name="T108" fmla="*/ 1256 w 2212"/>
              <a:gd name="T109" fmla="*/ 1606 h 2204"/>
              <a:gd name="T110" fmla="*/ 1402 w 2212"/>
              <a:gd name="T111" fmla="*/ 1461 h 2204"/>
              <a:gd name="T112" fmla="*/ 1460 w 2212"/>
              <a:gd name="T113" fmla="*/ 1461 h 2204"/>
              <a:gd name="T114" fmla="*/ 1460 w 2212"/>
              <a:gd name="T115" fmla="*/ 1519 h 2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212" h="2204">
                <a:moveTo>
                  <a:pt x="2192" y="1809"/>
                </a:moveTo>
                <a:cubicBezTo>
                  <a:pt x="2176" y="1793"/>
                  <a:pt x="2149" y="1793"/>
                  <a:pt x="2133" y="1809"/>
                </a:cubicBezTo>
                <a:cubicBezTo>
                  <a:pt x="2029" y="1913"/>
                  <a:pt x="2029" y="1913"/>
                  <a:pt x="2029" y="1913"/>
                </a:cubicBezTo>
                <a:cubicBezTo>
                  <a:pt x="1810" y="1694"/>
                  <a:pt x="1810" y="1694"/>
                  <a:pt x="1810" y="1694"/>
                </a:cubicBezTo>
                <a:cubicBezTo>
                  <a:pt x="2180" y="1325"/>
                  <a:pt x="2180" y="1325"/>
                  <a:pt x="2180" y="1325"/>
                </a:cubicBezTo>
                <a:cubicBezTo>
                  <a:pt x="2212" y="1292"/>
                  <a:pt x="2212" y="1240"/>
                  <a:pt x="2180" y="1208"/>
                </a:cubicBezTo>
                <a:cubicBezTo>
                  <a:pt x="2147" y="1176"/>
                  <a:pt x="2095" y="1176"/>
                  <a:pt x="2063" y="1208"/>
                </a:cubicBezTo>
                <a:cubicBezTo>
                  <a:pt x="1927" y="1344"/>
                  <a:pt x="1927" y="1344"/>
                  <a:pt x="1927" y="1344"/>
                </a:cubicBezTo>
                <a:cubicBezTo>
                  <a:pt x="670" y="87"/>
                  <a:pt x="670" y="87"/>
                  <a:pt x="670" y="87"/>
                </a:cubicBezTo>
                <a:cubicBezTo>
                  <a:pt x="637" y="54"/>
                  <a:pt x="585" y="54"/>
                  <a:pt x="553" y="87"/>
                </a:cubicBezTo>
                <a:cubicBezTo>
                  <a:pt x="349" y="291"/>
                  <a:pt x="349" y="291"/>
                  <a:pt x="349" y="291"/>
                </a:cubicBezTo>
                <a:cubicBezTo>
                  <a:pt x="74" y="16"/>
                  <a:pt x="74" y="16"/>
                  <a:pt x="74" y="16"/>
                </a:cubicBezTo>
                <a:cubicBezTo>
                  <a:pt x="58" y="0"/>
                  <a:pt x="32" y="0"/>
                  <a:pt x="16" y="16"/>
                </a:cubicBezTo>
                <a:cubicBezTo>
                  <a:pt x="0" y="32"/>
                  <a:pt x="0" y="59"/>
                  <a:pt x="16" y="75"/>
                </a:cubicBezTo>
                <a:cubicBezTo>
                  <a:pt x="290" y="349"/>
                  <a:pt x="290" y="349"/>
                  <a:pt x="290" y="349"/>
                </a:cubicBezTo>
                <a:cubicBezTo>
                  <a:pt x="86" y="553"/>
                  <a:pt x="86" y="553"/>
                  <a:pt x="86" y="553"/>
                </a:cubicBezTo>
                <a:cubicBezTo>
                  <a:pt x="54" y="586"/>
                  <a:pt x="54" y="638"/>
                  <a:pt x="86" y="670"/>
                </a:cubicBezTo>
                <a:cubicBezTo>
                  <a:pt x="1343" y="1927"/>
                  <a:pt x="1343" y="1927"/>
                  <a:pt x="1343" y="1927"/>
                </a:cubicBezTo>
                <a:cubicBezTo>
                  <a:pt x="1207" y="2063"/>
                  <a:pt x="1207" y="2063"/>
                  <a:pt x="1207" y="2063"/>
                </a:cubicBezTo>
                <a:cubicBezTo>
                  <a:pt x="1175" y="2096"/>
                  <a:pt x="1175" y="2148"/>
                  <a:pt x="1207" y="2180"/>
                </a:cubicBezTo>
                <a:cubicBezTo>
                  <a:pt x="1223" y="2196"/>
                  <a:pt x="1245" y="2204"/>
                  <a:pt x="1266" y="2204"/>
                </a:cubicBezTo>
                <a:cubicBezTo>
                  <a:pt x="1287" y="2204"/>
                  <a:pt x="1308" y="2196"/>
                  <a:pt x="1324" y="2180"/>
                </a:cubicBezTo>
                <a:cubicBezTo>
                  <a:pt x="1693" y="1811"/>
                  <a:pt x="1693" y="1811"/>
                  <a:pt x="1693" y="1811"/>
                </a:cubicBezTo>
                <a:cubicBezTo>
                  <a:pt x="1913" y="2030"/>
                  <a:pt x="1913" y="2030"/>
                  <a:pt x="1913" y="2030"/>
                </a:cubicBezTo>
                <a:cubicBezTo>
                  <a:pt x="1809" y="2134"/>
                  <a:pt x="1809" y="2134"/>
                  <a:pt x="1809" y="2134"/>
                </a:cubicBezTo>
                <a:cubicBezTo>
                  <a:pt x="1793" y="2150"/>
                  <a:pt x="1793" y="2176"/>
                  <a:pt x="1809" y="2192"/>
                </a:cubicBezTo>
                <a:cubicBezTo>
                  <a:pt x="1817" y="2200"/>
                  <a:pt x="1828" y="2204"/>
                  <a:pt x="1838" y="2204"/>
                </a:cubicBezTo>
                <a:cubicBezTo>
                  <a:pt x="1849" y="2204"/>
                  <a:pt x="1859" y="2200"/>
                  <a:pt x="1867" y="2192"/>
                </a:cubicBezTo>
                <a:cubicBezTo>
                  <a:pt x="2192" y="1868"/>
                  <a:pt x="2192" y="1868"/>
                  <a:pt x="2192" y="1868"/>
                </a:cubicBezTo>
                <a:cubicBezTo>
                  <a:pt x="2208" y="1852"/>
                  <a:pt x="2208" y="1826"/>
                  <a:pt x="2192" y="1809"/>
                </a:cubicBezTo>
                <a:close/>
                <a:moveTo>
                  <a:pt x="673" y="1023"/>
                </a:moveTo>
                <a:cubicBezTo>
                  <a:pt x="818" y="877"/>
                  <a:pt x="818" y="877"/>
                  <a:pt x="818" y="877"/>
                </a:cubicBezTo>
                <a:cubicBezTo>
                  <a:pt x="834" y="861"/>
                  <a:pt x="834" y="835"/>
                  <a:pt x="818" y="819"/>
                </a:cubicBezTo>
                <a:cubicBezTo>
                  <a:pt x="802" y="803"/>
                  <a:pt x="776" y="803"/>
                  <a:pt x="760" y="819"/>
                </a:cubicBezTo>
                <a:cubicBezTo>
                  <a:pt x="614" y="965"/>
                  <a:pt x="614" y="965"/>
                  <a:pt x="614" y="965"/>
                </a:cubicBezTo>
                <a:cubicBezTo>
                  <a:pt x="261" y="612"/>
                  <a:pt x="261" y="612"/>
                  <a:pt x="261" y="612"/>
                </a:cubicBezTo>
                <a:cubicBezTo>
                  <a:pt x="611" y="262"/>
                  <a:pt x="611" y="262"/>
                  <a:pt x="611" y="262"/>
                </a:cubicBezTo>
                <a:cubicBezTo>
                  <a:pt x="1139" y="790"/>
                  <a:pt x="1139" y="790"/>
                  <a:pt x="1139" y="790"/>
                </a:cubicBezTo>
                <a:cubicBezTo>
                  <a:pt x="789" y="1140"/>
                  <a:pt x="789" y="1140"/>
                  <a:pt x="789" y="1140"/>
                </a:cubicBezTo>
                <a:lnTo>
                  <a:pt x="673" y="1023"/>
                </a:lnTo>
                <a:close/>
                <a:moveTo>
                  <a:pt x="906" y="1256"/>
                </a:moveTo>
                <a:cubicBezTo>
                  <a:pt x="1052" y="1110"/>
                  <a:pt x="1052" y="1110"/>
                  <a:pt x="1052" y="1110"/>
                </a:cubicBezTo>
                <a:cubicBezTo>
                  <a:pt x="1068" y="1094"/>
                  <a:pt x="1094" y="1094"/>
                  <a:pt x="1110" y="1110"/>
                </a:cubicBezTo>
                <a:cubicBezTo>
                  <a:pt x="1126" y="1127"/>
                  <a:pt x="1126" y="1153"/>
                  <a:pt x="1110" y="1169"/>
                </a:cubicBezTo>
                <a:cubicBezTo>
                  <a:pt x="964" y="1315"/>
                  <a:pt x="964" y="1315"/>
                  <a:pt x="964" y="1315"/>
                </a:cubicBezTo>
                <a:lnTo>
                  <a:pt x="906" y="1256"/>
                </a:lnTo>
                <a:close/>
                <a:moveTo>
                  <a:pt x="1081" y="1431"/>
                </a:moveTo>
                <a:cubicBezTo>
                  <a:pt x="1227" y="1286"/>
                  <a:pt x="1227" y="1286"/>
                  <a:pt x="1227" y="1286"/>
                </a:cubicBezTo>
                <a:cubicBezTo>
                  <a:pt x="1243" y="1269"/>
                  <a:pt x="1269" y="1269"/>
                  <a:pt x="1285" y="1286"/>
                </a:cubicBezTo>
                <a:cubicBezTo>
                  <a:pt x="1301" y="1302"/>
                  <a:pt x="1301" y="1328"/>
                  <a:pt x="1285" y="1344"/>
                </a:cubicBezTo>
                <a:cubicBezTo>
                  <a:pt x="1139" y="1490"/>
                  <a:pt x="1139" y="1490"/>
                  <a:pt x="1139" y="1490"/>
                </a:cubicBezTo>
                <a:lnTo>
                  <a:pt x="1081" y="1431"/>
                </a:lnTo>
                <a:close/>
                <a:moveTo>
                  <a:pt x="1460" y="1519"/>
                </a:moveTo>
                <a:cubicBezTo>
                  <a:pt x="1314" y="1665"/>
                  <a:pt x="1314" y="1665"/>
                  <a:pt x="1314" y="1665"/>
                </a:cubicBezTo>
                <a:cubicBezTo>
                  <a:pt x="1256" y="1606"/>
                  <a:pt x="1256" y="1606"/>
                  <a:pt x="1256" y="1606"/>
                </a:cubicBezTo>
                <a:cubicBezTo>
                  <a:pt x="1402" y="1461"/>
                  <a:pt x="1402" y="1461"/>
                  <a:pt x="1402" y="1461"/>
                </a:cubicBezTo>
                <a:cubicBezTo>
                  <a:pt x="1418" y="1444"/>
                  <a:pt x="1444" y="1444"/>
                  <a:pt x="1460" y="1461"/>
                </a:cubicBezTo>
                <a:cubicBezTo>
                  <a:pt x="1476" y="1477"/>
                  <a:pt x="1476" y="1503"/>
                  <a:pt x="1460" y="151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C43B1C6-AE4C-4886-BF4A-2F5FE94E8AED}"/>
              </a:ext>
            </a:extLst>
          </p:cNvPr>
          <p:cNvCxnSpPr>
            <a:cxnSpLocks/>
          </p:cNvCxnSpPr>
          <p:nvPr/>
        </p:nvCxnSpPr>
        <p:spPr>
          <a:xfrm>
            <a:off x="6234019" y="3093888"/>
            <a:ext cx="1197191" cy="0"/>
          </a:xfrm>
          <a:prstGeom prst="straightConnector1">
            <a:avLst/>
          </a:prstGeom>
          <a:ln w="28575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2530D634-9722-4264-A5AD-EDA1C78AF838}"/>
              </a:ext>
            </a:extLst>
          </p:cNvPr>
          <p:cNvSpPr txBox="1"/>
          <p:nvPr/>
        </p:nvSpPr>
        <p:spPr>
          <a:xfrm>
            <a:off x="5991069" y="2659937"/>
            <a:ext cx="1239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it-IT" sz="1400" b="1" dirty="0"/>
              <a:t>Tech transfer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570F8885-C89C-4E06-8D55-05A4C0E221F3}"/>
              </a:ext>
            </a:extLst>
          </p:cNvPr>
          <p:cNvCxnSpPr>
            <a:cxnSpLocks/>
          </p:cNvCxnSpPr>
          <p:nvPr/>
        </p:nvCxnSpPr>
        <p:spPr>
          <a:xfrm>
            <a:off x="8630203" y="2039733"/>
            <a:ext cx="3019893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92B4A492-F9F6-4E91-A875-21F04AEC4BC3}"/>
              </a:ext>
            </a:extLst>
          </p:cNvPr>
          <p:cNvSpPr txBox="1"/>
          <p:nvPr/>
        </p:nvSpPr>
        <p:spPr>
          <a:xfrm>
            <a:off x="8577406" y="1515307"/>
            <a:ext cx="3304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it-IT" sz="1400" b="1" dirty="0">
                <a:solidFill>
                  <a:schemeClr val="accent5"/>
                </a:solidFill>
              </a:rPr>
              <a:t>Filing, registration and </a:t>
            </a:r>
            <a:r>
              <a:rPr lang="it-IT" sz="1400" b="1" dirty="0" err="1">
                <a:solidFill>
                  <a:schemeClr val="accent5"/>
                </a:solidFill>
              </a:rPr>
              <a:t>commercialization</a:t>
            </a:r>
            <a:endParaRPr lang="it-IT" sz="1400" b="1" dirty="0">
              <a:solidFill>
                <a:schemeClr val="accent5"/>
              </a:solidFill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5825C13-801E-451C-A7DE-1AEFB3419310}"/>
              </a:ext>
            </a:extLst>
          </p:cNvPr>
          <p:cNvGrpSpPr/>
          <p:nvPr/>
        </p:nvGrpSpPr>
        <p:grpSpPr>
          <a:xfrm>
            <a:off x="11656006" y="1979202"/>
            <a:ext cx="452637" cy="333933"/>
            <a:chOff x="4675225" y="3381394"/>
            <a:chExt cx="523879" cy="468315"/>
          </a:xfrm>
          <a:solidFill>
            <a:schemeClr val="bg1">
              <a:lumMod val="65000"/>
            </a:schemeClr>
          </a:solidFill>
        </p:grpSpPr>
        <p:sp>
          <p:nvSpPr>
            <p:cNvPr id="100" name="Freeform 114">
              <a:extLst>
                <a:ext uri="{FF2B5EF4-FFF2-40B4-BE49-F238E27FC236}">
                  <a16:creationId xmlns:a16="http://schemas.microsoft.com/office/drawing/2014/main" id="{E440CDDC-2AA4-4C43-8E66-A0CB4462A9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5225" y="3381394"/>
              <a:ext cx="334965" cy="468315"/>
            </a:xfrm>
            <a:custGeom>
              <a:avLst/>
              <a:gdLst>
                <a:gd name="T0" fmla="*/ 111 w 125"/>
                <a:gd name="T1" fmla="*/ 91 h 175"/>
                <a:gd name="T2" fmla="*/ 99 w 125"/>
                <a:gd name="T3" fmla="*/ 74 h 175"/>
                <a:gd name="T4" fmla="*/ 87 w 125"/>
                <a:gd name="T5" fmla="*/ 67 h 175"/>
                <a:gd name="T6" fmla="*/ 97 w 125"/>
                <a:gd name="T7" fmla="*/ 49 h 175"/>
                <a:gd name="T8" fmla="*/ 125 w 125"/>
                <a:gd name="T9" fmla="*/ 62 h 175"/>
                <a:gd name="T10" fmla="*/ 101 w 125"/>
                <a:gd name="T11" fmla="*/ 33 h 175"/>
                <a:gd name="T12" fmla="*/ 96 w 125"/>
                <a:gd name="T13" fmla="*/ 28 h 175"/>
                <a:gd name="T14" fmla="*/ 63 w 125"/>
                <a:gd name="T15" fmla="*/ 0 h 175"/>
                <a:gd name="T16" fmla="*/ 29 w 125"/>
                <a:gd name="T17" fmla="*/ 27 h 175"/>
                <a:gd name="T18" fmla="*/ 22 w 125"/>
                <a:gd name="T19" fmla="*/ 33 h 175"/>
                <a:gd name="T20" fmla="*/ 0 w 125"/>
                <a:gd name="T21" fmla="*/ 62 h 175"/>
                <a:gd name="T22" fmla="*/ 27 w 125"/>
                <a:gd name="T23" fmla="*/ 49 h 175"/>
                <a:gd name="T24" fmla="*/ 38 w 125"/>
                <a:gd name="T25" fmla="*/ 68 h 175"/>
                <a:gd name="T26" fmla="*/ 25 w 125"/>
                <a:gd name="T27" fmla="*/ 74 h 175"/>
                <a:gd name="T28" fmla="*/ 14 w 125"/>
                <a:gd name="T29" fmla="*/ 90 h 175"/>
                <a:gd name="T30" fmla="*/ 12 w 125"/>
                <a:gd name="T31" fmla="*/ 113 h 175"/>
                <a:gd name="T32" fmla="*/ 5 w 125"/>
                <a:gd name="T33" fmla="*/ 175 h 175"/>
                <a:gd name="T34" fmla="*/ 21 w 125"/>
                <a:gd name="T35" fmla="*/ 175 h 175"/>
                <a:gd name="T36" fmla="*/ 26 w 125"/>
                <a:gd name="T37" fmla="*/ 122 h 175"/>
                <a:gd name="T38" fmla="*/ 31 w 125"/>
                <a:gd name="T39" fmla="*/ 122 h 175"/>
                <a:gd name="T40" fmla="*/ 26 w 125"/>
                <a:gd name="T41" fmla="*/ 175 h 175"/>
                <a:gd name="T42" fmla="*/ 98 w 125"/>
                <a:gd name="T43" fmla="*/ 175 h 175"/>
                <a:gd name="T44" fmla="*/ 92 w 125"/>
                <a:gd name="T45" fmla="*/ 122 h 175"/>
                <a:gd name="T46" fmla="*/ 97 w 125"/>
                <a:gd name="T47" fmla="*/ 122 h 175"/>
                <a:gd name="T48" fmla="*/ 103 w 125"/>
                <a:gd name="T49" fmla="*/ 175 h 175"/>
                <a:gd name="T50" fmla="*/ 119 w 125"/>
                <a:gd name="T51" fmla="*/ 174 h 175"/>
                <a:gd name="T52" fmla="*/ 117 w 125"/>
                <a:gd name="T53" fmla="*/ 155 h 175"/>
                <a:gd name="T54" fmla="*/ 111 w 125"/>
                <a:gd name="T55" fmla="*/ 91 h 175"/>
                <a:gd name="T56" fmla="*/ 59 w 125"/>
                <a:gd name="T57" fmla="*/ 71 h 175"/>
                <a:gd name="T58" fmla="*/ 32 w 125"/>
                <a:gd name="T59" fmla="*/ 42 h 175"/>
                <a:gd name="T60" fmla="*/ 32 w 125"/>
                <a:gd name="T61" fmla="*/ 42 h 175"/>
                <a:gd name="T62" fmla="*/ 43 w 125"/>
                <a:gd name="T63" fmla="*/ 29 h 175"/>
                <a:gd name="T64" fmla="*/ 59 w 125"/>
                <a:gd name="T65" fmla="*/ 19 h 175"/>
                <a:gd name="T66" fmla="*/ 62 w 125"/>
                <a:gd name="T67" fmla="*/ 14 h 175"/>
                <a:gd name="T68" fmla="*/ 87 w 125"/>
                <a:gd name="T69" fmla="*/ 30 h 175"/>
                <a:gd name="T70" fmla="*/ 92 w 125"/>
                <a:gd name="T71" fmla="*/ 35 h 175"/>
                <a:gd name="T72" fmla="*/ 91 w 125"/>
                <a:gd name="T73" fmla="*/ 50 h 175"/>
                <a:gd name="T74" fmla="*/ 59 w 125"/>
                <a:gd name="T75" fmla="*/ 7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5" h="175">
                  <a:moveTo>
                    <a:pt x="111" y="91"/>
                  </a:moveTo>
                  <a:cubicBezTo>
                    <a:pt x="110" y="83"/>
                    <a:pt x="107" y="77"/>
                    <a:pt x="99" y="74"/>
                  </a:cubicBezTo>
                  <a:cubicBezTo>
                    <a:pt x="95" y="72"/>
                    <a:pt x="90" y="69"/>
                    <a:pt x="87" y="67"/>
                  </a:cubicBezTo>
                  <a:cubicBezTo>
                    <a:pt x="90" y="61"/>
                    <a:pt x="94" y="55"/>
                    <a:pt x="97" y="49"/>
                  </a:cubicBezTo>
                  <a:cubicBezTo>
                    <a:pt x="104" y="58"/>
                    <a:pt x="113" y="62"/>
                    <a:pt x="125" y="62"/>
                  </a:cubicBezTo>
                  <a:cubicBezTo>
                    <a:pt x="125" y="48"/>
                    <a:pt x="116" y="36"/>
                    <a:pt x="101" y="33"/>
                  </a:cubicBezTo>
                  <a:cubicBezTo>
                    <a:pt x="98" y="33"/>
                    <a:pt x="97" y="32"/>
                    <a:pt x="96" y="28"/>
                  </a:cubicBezTo>
                  <a:cubicBezTo>
                    <a:pt x="93" y="12"/>
                    <a:pt x="79" y="0"/>
                    <a:pt x="63" y="0"/>
                  </a:cubicBezTo>
                  <a:cubicBezTo>
                    <a:pt x="46" y="0"/>
                    <a:pt x="32" y="11"/>
                    <a:pt x="29" y="27"/>
                  </a:cubicBezTo>
                  <a:cubicBezTo>
                    <a:pt x="28" y="31"/>
                    <a:pt x="26" y="33"/>
                    <a:pt x="22" y="33"/>
                  </a:cubicBezTo>
                  <a:cubicBezTo>
                    <a:pt x="9" y="36"/>
                    <a:pt x="0" y="48"/>
                    <a:pt x="0" y="62"/>
                  </a:cubicBezTo>
                  <a:cubicBezTo>
                    <a:pt x="11" y="62"/>
                    <a:pt x="21" y="58"/>
                    <a:pt x="27" y="49"/>
                  </a:cubicBezTo>
                  <a:cubicBezTo>
                    <a:pt x="31" y="55"/>
                    <a:pt x="34" y="61"/>
                    <a:pt x="38" y="68"/>
                  </a:cubicBezTo>
                  <a:cubicBezTo>
                    <a:pt x="34" y="70"/>
                    <a:pt x="29" y="72"/>
                    <a:pt x="25" y="74"/>
                  </a:cubicBezTo>
                  <a:cubicBezTo>
                    <a:pt x="18" y="77"/>
                    <a:pt x="15" y="82"/>
                    <a:pt x="14" y="90"/>
                  </a:cubicBezTo>
                  <a:cubicBezTo>
                    <a:pt x="14" y="98"/>
                    <a:pt x="13" y="105"/>
                    <a:pt x="12" y="113"/>
                  </a:cubicBezTo>
                  <a:cubicBezTo>
                    <a:pt x="10" y="134"/>
                    <a:pt x="7" y="154"/>
                    <a:pt x="5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3" y="157"/>
                    <a:pt x="26" y="125"/>
                    <a:pt x="26" y="122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31" y="125"/>
                    <a:pt x="28" y="157"/>
                    <a:pt x="26" y="175"/>
                  </a:cubicBezTo>
                  <a:cubicBezTo>
                    <a:pt x="98" y="175"/>
                    <a:pt x="98" y="175"/>
                    <a:pt x="98" y="175"/>
                  </a:cubicBezTo>
                  <a:cubicBezTo>
                    <a:pt x="96" y="154"/>
                    <a:pt x="94" y="143"/>
                    <a:pt x="92" y="122"/>
                  </a:cubicBezTo>
                  <a:cubicBezTo>
                    <a:pt x="97" y="122"/>
                    <a:pt x="97" y="122"/>
                    <a:pt x="97" y="122"/>
                  </a:cubicBezTo>
                  <a:cubicBezTo>
                    <a:pt x="99" y="143"/>
                    <a:pt x="101" y="154"/>
                    <a:pt x="103" y="175"/>
                  </a:cubicBezTo>
                  <a:cubicBezTo>
                    <a:pt x="119" y="174"/>
                    <a:pt x="119" y="174"/>
                    <a:pt x="119" y="174"/>
                  </a:cubicBezTo>
                  <a:cubicBezTo>
                    <a:pt x="119" y="167"/>
                    <a:pt x="118" y="162"/>
                    <a:pt x="117" y="155"/>
                  </a:cubicBezTo>
                  <a:cubicBezTo>
                    <a:pt x="115" y="134"/>
                    <a:pt x="113" y="112"/>
                    <a:pt x="111" y="91"/>
                  </a:cubicBezTo>
                  <a:moveTo>
                    <a:pt x="59" y="71"/>
                  </a:moveTo>
                  <a:cubicBezTo>
                    <a:pt x="44" y="69"/>
                    <a:pt x="33" y="57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30"/>
                    <a:pt x="32" y="30"/>
                    <a:pt x="43" y="29"/>
                  </a:cubicBezTo>
                  <a:cubicBezTo>
                    <a:pt x="50" y="29"/>
                    <a:pt x="55" y="25"/>
                    <a:pt x="59" y="19"/>
                  </a:cubicBezTo>
                  <a:cubicBezTo>
                    <a:pt x="60" y="18"/>
                    <a:pt x="61" y="16"/>
                    <a:pt x="62" y="14"/>
                  </a:cubicBezTo>
                  <a:cubicBezTo>
                    <a:pt x="67" y="26"/>
                    <a:pt x="76" y="30"/>
                    <a:pt x="87" y="30"/>
                  </a:cubicBezTo>
                  <a:cubicBezTo>
                    <a:pt x="91" y="29"/>
                    <a:pt x="92" y="31"/>
                    <a:pt x="92" y="35"/>
                  </a:cubicBezTo>
                  <a:cubicBezTo>
                    <a:pt x="91" y="40"/>
                    <a:pt x="92" y="45"/>
                    <a:pt x="91" y="50"/>
                  </a:cubicBezTo>
                  <a:cubicBezTo>
                    <a:pt x="87" y="64"/>
                    <a:pt x="73" y="73"/>
                    <a:pt x="59" y="71"/>
                  </a:cubicBezTo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101" name="Freeform 115">
              <a:extLst>
                <a:ext uri="{FF2B5EF4-FFF2-40B4-BE49-F238E27FC236}">
                  <a16:creationId xmlns:a16="http://schemas.microsoft.com/office/drawing/2014/main" id="{E22A7330-359D-40D6-804C-50A5E05668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9240" y="3436957"/>
              <a:ext cx="169864" cy="352427"/>
            </a:xfrm>
            <a:custGeom>
              <a:avLst/>
              <a:gdLst>
                <a:gd name="T0" fmla="*/ 42 w 64"/>
                <a:gd name="T1" fmla="*/ 127 h 131"/>
                <a:gd name="T2" fmla="*/ 36 w 64"/>
                <a:gd name="T3" fmla="*/ 127 h 131"/>
                <a:gd name="T4" fmla="*/ 36 w 64"/>
                <a:gd name="T5" fmla="*/ 113 h 131"/>
                <a:gd name="T6" fmla="*/ 60 w 64"/>
                <a:gd name="T7" fmla="*/ 113 h 131"/>
                <a:gd name="T8" fmla="*/ 64 w 64"/>
                <a:gd name="T9" fmla="*/ 109 h 131"/>
                <a:gd name="T10" fmla="*/ 60 w 64"/>
                <a:gd name="T11" fmla="*/ 106 h 131"/>
                <a:gd name="T12" fmla="*/ 51 w 64"/>
                <a:gd name="T13" fmla="*/ 106 h 131"/>
                <a:gd name="T14" fmla="*/ 51 w 64"/>
                <a:gd name="T15" fmla="*/ 24 h 131"/>
                <a:gd name="T16" fmla="*/ 47 w 64"/>
                <a:gd name="T17" fmla="*/ 20 h 131"/>
                <a:gd name="T18" fmla="*/ 34 w 64"/>
                <a:gd name="T19" fmla="*/ 20 h 131"/>
                <a:gd name="T20" fmla="*/ 34 w 64"/>
                <a:gd name="T21" fmla="*/ 2 h 131"/>
                <a:gd name="T22" fmla="*/ 32 w 64"/>
                <a:gd name="T23" fmla="*/ 0 h 131"/>
                <a:gd name="T24" fmla="*/ 30 w 64"/>
                <a:gd name="T25" fmla="*/ 2 h 131"/>
                <a:gd name="T26" fmla="*/ 30 w 64"/>
                <a:gd name="T27" fmla="*/ 20 h 131"/>
                <a:gd name="T28" fmla="*/ 17 w 64"/>
                <a:gd name="T29" fmla="*/ 20 h 131"/>
                <a:gd name="T30" fmla="*/ 13 w 64"/>
                <a:gd name="T31" fmla="*/ 24 h 131"/>
                <a:gd name="T32" fmla="*/ 13 w 64"/>
                <a:gd name="T33" fmla="*/ 106 h 131"/>
                <a:gd name="T34" fmla="*/ 4 w 64"/>
                <a:gd name="T35" fmla="*/ 106 h 131"/>
                <a:gd name="T36" fmla="*/ 0 w 64"/>
                <a:gd name="T37" fmla="*/ 109 h 131"/>
                <a:gd name="T38" fmla="*/ 1 w 64"/>
                <a:gd name="T39" fmla="*/ 112 h 131"/>
                <a:gd name="T40" fmla="*/ 4 w 64"/>
                <a:gd name="T41" fmla="*/ 113 h 131"/>
                <a:gd name="T42" fmla="*/ 28 w 64"/>
                <a:gd name="T43" fmla="*/ 113 h 131"/>
                <a:gd name="T44" fmla="*/ 28 w 64"/>
                <a:gd name="T45" fmla="*/ 127 h 131"/>
                <a:gd name="T46" fmla="*/ 21 w 64"/>
                <a:gd name="T47" fmla="*/ 127 h 131"/>
                <a:gd name="T48" fmla="*/ 19 w 64"/>
                <a:gd name="T49" fmla="*/ 129 h 131"/>
                <a:gd name="T50" fmla="*/ 20 w 64"/>
                <a:gd name="T51" fmla="*/ 131 h 131"/>
                <a:gd name="T52" fmla="*/ 21 w 64"/>
                <a:gd name="T53" fmla="*/ 131 h 131"/>
                <a:gd name="T54" fmla="*/ 42 w 64"/>
                <a:gd name="T55" fmla="*/ 131 h 131"/>
                <a:gd name="T56" fmla="*/ 44 w 64"/>
                <a:gd name="T57" fmla="*/ 129 h 131"/>
                <a:gd name="T58" fmla="*/ 42 w 64"/>
                <a:gd name="T59" fmla="*/ 127 h 131"/>
                <a:gd name="T60" fmla="*/ 20 w 64"/>
                <a:gd name="T61" fmla="*/ 54 h 131"/>
                <a:gd name="T62" fmla="*/ 30 w 64"/>
                <a:gd name="T63" fmla="*/ 54 h 131"/>
                <a:gd name="T64" fmla="*/ 32 w 64"/>
                <a:gd name="T65" fmla="*/ 52 h 131"/>
                <a:gd name="T66" fmla="*/ 30 w 64"/>
                <a:gd name="T67" fmla="*/ 50 h 131"/>
                <a:gd name="T68" fmla="*/ 20 w 64"/>
                <a:gd name="T69" fmla="*/ 50 h 131"/>
                <a:gd name="T70" fmla="*/ 20 w 64"/>
                <a:gd name="T71" fmla="*/ 28 h 131"/>
                <a:gd name="T72" fmla="*/ 43 w 64"/>
                <a:gd name="T73" fmla="*/ 28 h 131"/>
                <a:gd name="T74" fmla="*/ 43 w 64"/>
                <a:gd name="T75" fmla="*/ 62 h 131"/>
                <a:gd name="T76" fmla="*/ 20 w 64"/>
                <a:gd name="T77" fmla="*/ 62 h 131"/>
                <a:gd name="T78" fmla="*/ 20 w 64"/>
                <a:gd name="T79" fmla="*/ 54 h 131"/>
                <a:gd name="T80" fmla="*/ 20 w 64"/>
                <a:gd name="T81" fmla="*/ 69 h 131"/>
                <a:gd name="T82" fmla="*/ 30 w 64"/>
                <a:gd name="T83" fmla="*/ 69 h 131"/>
                <a:gd name="T84" fmla="*/ 32 w 64"/>
                <a:gd name="T85" fmla="*/ 71 h 131"/>
                <a:gd name="T86" fmla="*/ 30 w 64"/>
                <a:gd name="T87" fmla="*/ 73 h 131"/>
                <a:gd name="T88" fmla="*/ 20 w 64"/>
                <a:gd name="T89" fmla="*/ 73 h 131"/>
                <a:gd name="T90" fmla="*/ 20 w 64"/>
                <a:gd name="T91" fmla="*/ 69 h 131"/>
                <a:gd name="T92" fmla="*/ 20 w 64"/>
                <a:gd name="T93" fmla="*/ 81 h 131"/>
                <a:gd name="T94" fmla="*/ 30 w 64"/>
                <a:gd name="T95" fmla="*/ 81 h 131"/>
                <a:gd name="T96" fmla="*/ 32 w 64"/>
                <a:gd name="T97" fmla="*/ 83 h 131"/>
                <a:gd name="T98" fmla="*/ 30 w 64"/>
                <a:gd name="T99" fmla="*/ 85 h 131"/>
                <a:gd name="T100" fmla="*/ 20 w 64"/>
                <a:gd name="T101" fmla="*/ 85 h 131"/>
                <a:gd name="T102" fmla="*/ 20 w 64"/>
                <a:gd name="T103" fmla="*/ 81 h 131"/>
                <a:gd name="T104" fmla="*/ 30 w 64"/>
                <a:gd name="T105" fmla="*/ 96 h 131"/>
                <a:gd name="T106" fmla="*/ 20 w 64"/>
                <a:gd name="T107" fmla="*/ 96 h 131"/>
                <a:gd name="T108" fmla="*/ 20 w 64"/>
                <a:gd name="T109" fmla="*/ 92 h 131"/>
                <a:gd name="T110" fmla="*/ 30 w 64"/>
                <a:gd name="T111" fmla="*/ 92 h 131"/>
                <a:gd name="T112" fmla="*/ 32 w 64"/>
                <a:gd name="T113" fmla="*/ 94 h 131"/>
                <a:gd name="T114" fmla="*/ 30 w 64"/>
                <a:gd name="T115" fmla="*/ 9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" h="131">
                  <a:moveTo>
                    <a:pt x="42" y="127"/>
                  </a:moveTo>
                  <a:cubicBezTo>
                    <a:pt x="36" y="127"/>
                    <a:pt x="36" y="127"/>
                    <a:pt x="36" y="127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62" y="113"/>
                    <a:pt x="64" y="111"/>
                    <a:pt x="64" y="109"/>
                  </a:cubicBezTo>
                  <a:cubicBezTo>
                    <a:pt x="64" y="107"/>
                    <a:pt x="62" y="106"/>
                    <a:pt x="60" y="106"/>
                  </a:cubicBezTo>
                  <a:cubicBezTo>
                    <a:pt x="51" y="106"/>
                    <a:pt x="51" y="106"/>
                    <a:pt x="51" y="106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2"/>
                    <a:pt x="49" y="20"/>
                    <a:pt x="47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1"/>
                    <a:pt x="33" y="0"/>
                    <a:pt x="32" y="0"/>
                  </a:cubicBezTo>
                  <a:cubicBezTo>
                    <a:pt x="31" y="0"/>
                    <a:pt x="30" y="1"/>
                    <a:pt x="30" y="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3" y="22"/>
                    <a:pt x="13" y="24"/>
                  </a:cubicBezTo>
                  <a:cubicBezTo>
                    <a:pt x="13" y="106"/>
                    <a:pt x="13" y="106"/>
                    <a:pt x="13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2" y="106"/>
                    <a:pt x="0" y="107"/>
                    <a:pt x="0" y="109"/>
                  </a:cubicBezTo>
                  <a:cubicBezTo>
                    <a:pt x="0" y="110"/>
                    <a:pt x="1" y="111"/>
                    <a:pt x="1" y="112"/>
                  </a:cubicBezTo>
                  <a:cubicBezTo>
                    <a:pt x="2" y="113"/>
                    <a:pt x="3" y="113"/>
                    <a:pt x="4" y="113"/>
                  </a:cubicBezTo>
                  <a:cubicBezTo>
                    <a:pt x="28" y="113"/>
                    <a:pt x="28" y="113"/>
                    <a:pt x="28" y="113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1" y="127"/>
                    <a:pt x="21" y="127"/>
                    <a:pt x="21" y="127"/>
                  </a:cubicBezTo>
                  <a:cubicBezTo>
                    <a:pt x="20" y="127"/>
                    <a:pt x="19" y="128"/>
                    <a:pt x="19" y="129"/>
                  </a:cubicBezTo>
                  <a:cubicBezTo>
                    <a:pt x="19" y="130"/>
                    <a:pt x="20" y="130"/>
                    <a:pt x="20" y="131"/>
                  </a:cubicBezTo>
                  <a:cubicBezTo>
                    <a:pt x="20" y="131"/>
                    <a:pt x="21" y="131"/>
                    <a:pt x="21" y="13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3" y="131"/>
                    <a:pt x="44" y="130"/>
                    <a:pt x="44" y="129"/>
                  </a:cubicBezTo>
                  <a:cubicBezTo>
                    <a:pt x="44" y="128"/>
                    <a:pt x="43" y="127"/>
                    <a:pt x="42" y="127"/>
                  </a:cubicBezTo>
                  <a:moveTo>
                    <a:pt x="20" y="54"/>
                  </a:moveTo>
                  <a:cubicBezTo>
                    <a:pt x="30" y="54"/>
                    <a:pt x="30" y="54"/>
                    <a:pt x="30" y="54"/>
                  </a:cubicBezTo>
                  <a:cubicBezTo>
                    <a:pt x="31" y="54"/>
                    <a:pt x="32" y="53"/>
                    <a:pt x="32" y="52"/>
                  </a:cubicBezTo>
                  <a:cubicBezTo>
                    <a:pt x="32" y="51"/>
                    <a:pt x="31" y="50"/>
                    <a:pt x="3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20" y="62"/>
                    <a:pt x="20" y="62"/>
                    <a:pt x="20" y="62"/>
                  </a:cubicBezTo>
                  <a:lnTo>
                    <a:pt x="20" y="54"/>
                  </a:lnTo>
                  <a:close/>
                  <a:moveTo>
                    <a:pt x="20" y="69"/>
                  </a:moveTo>
                  <a:cubicBezTo>
                    <a:pt x="30" y="69"/>
                    <a:pt x="30" y="69"/>
                    <a:pt x="30" y="69"/>
                  </a:cubicBezTo>
                  <a:cubicBezTo>
                    <a:pt x="31" y="69"/>
                    <a:pt x="32" y="70"/>
                    <a:pt x="32" y="71"/>
                  </a:cubicBezTo>
                  <a:cubicBezTo>
                    <a:pt x="32" y="72"/>
                    <a:pt x="31" y="73"/>
                    <a:pt x="30" y="73"/>
                  </a:cubicBezTo>
                  <a:cubicBezTo>
                    <a:pt x="20" y="73"/>
                    <a:pt x="20" y="73"/>
                    <a:pt x="20" y="73"/>
                  </a:cubicBezTo>
                  <a:lnTo>
                    <a:pt x="20" y="69"/>
                  </a:lnTo>
                  <a:close/>
                  <a:moveTo>
                    <a:pt x="20" y="81"/>
                  </a:moveTo>
                  <a:cubicBezTo>
                    <a:pt x="30" y="81"/>
                    <a:pt x="30" y="81"/>
                    <a:pt x="30" y="81"/>
                  </a:cubicBezTo>
                  <a:cubicBezTo>
                    <a:pt x="31" y="81"/>
                    <a:pt x="32" y="82"/>
                    <a:pt x="32" y="83"/>
                  </a:cubicBezTo>
                  <a:cubicBezTo>
                    <a:pt x="32" y="84"/>
                    <a:pt x="31" y="85"/>
                    <a:pt x="30" y="85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20" y="81"/>
                  </a:lnTo>
                  <a:close/>
                  <a:moveTo>
                    <a:pt x="30" y="96"/>
                  </a:moveTo>
                  <a:cubicBezTo>
                    <a:pt x="20" y="96"/>
                    <a:pt x="20" y="96"/>
                    <a:pt x="20" y="96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1" y="92"/>
                    <a:pt x="32" y="93"/>
                    <a:pt x="32" y="94"/>
                  </a:cubicBezTo>
                  <a:cubicBezTo>
                    <a:pt x="32" y="95"/>
                    <a:pt x="31" y="96"/>
                    <a:pt x="30" y="96"/>
                  </a:cubicBezTo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102" name="Group 443">
            <a:extLst>
              <a:ext uri="{FF2B5EF4-FFF2-40B4-BE49-F238E27FC236}">
                <a16:creationId xmlns:a16="http://schemas.microsoft.com/office/drawing/2014/main" id="{E5B5082D-ABF2-4A3D-A415-A14D6E7D245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67934" y="2695691"/>
            <a:ext cx="378884" cy="311277"/>
            <a:chOff x="2451" y="2791"/>
            <a:chExt cx="1614" cy="1326"/>
          </a:xfrm>
          <a:solidFill>
            <a:schemeClr val="accent3"/>
          </a:solidFill>
        </p:grpSpPr>
        <p:sp>
          <p:nvSpPr>
            <p:cNvPr id="103" name="Freeform 444">
              <a:extLst>
                <a:ext uri="{FF2B5EF4-FFF2-40B4-BE49-F238E27FC236}">
                  <a16:creationId xmlns:a16="http://schemas.microsoft.com/office/drawing/2014/main" id="{86242480-9B63-41E3-98E2-495C37DF0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" y="2791"/>
              <a:ext cx="1614" cy="557"/>
            </a:xfrm>
            <a:custGeom>
              <a:avLst/>
              <a:gdLst>
                <a:gd name="T0" fmla="*/ 53 w 2224"/>
                <a:gd name="T1" fmla="*/ 602 h 767"/>
                <a:gd name="T2" fmla="*/ 1071 w 2224"/>
                <a:gd name="T3" fmla="*/ 15 h 767"/>
                <a:gd name="T4" fmla="*/ 1153 w 2224"/>
                <a:gd name="T5" fmla="*/ 15 h 767"/>
                <a:gd name="T6" fmla="*/ 2171 w 2224"/>
                <a:gd name="T7" fmla="*/ 602 h 767"/>
                <a:gd name="T8" fmla="*/ 2201 w 2224"/>
                <a:gd name="T9" fmla="*/ 714 h 767"/>
                <a:gd name="T10" fmla="*/ 2129 w 2224"/>
                <a:gd name="T11" fmla="*/ 756 h 767"/>
                <a:gd name="T12" fmla="*/ 2088 w 2224"/>
                <a:gd name="T13" fmla="*/ 745 h 767"/>
                <a:gd name="T14" fmla="*/ 1112 w 2224"/>
                <a:gd name="T15" fmla="*/ 182 h 767"/>
                <a:gd name="T16" fmla="*/ 136 w 2224"/>
                <a:gd name="T17" fmla="*/ 745 h 767"/>
                <a:gd name="T18" fmla="*/ 23 w 2224"/>
                <a:gd name="T19" fmla="*/ 714 h 767"/>
                <a:gd name="T20" fmla="*/ 53 w 2224"/>
                <a:gd name="T21" fmla="*/ 602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4" h="767">
                  <a:moveTo>
                    <a:pt x="53" y="602"/>
                  </a:moveTo>
                  <a:cubicBezTo>
                    <a:pt x="1071" y="15"/>
                    <a:pt x="1071" y="15"/>
                    <a:pt x="1071" y="15"/>
                  </a:cubicBezTo>
                  <a:cubicBezTo>
                    <a:pt x="1096" y="0"/>
                    <a:pt x="1128" y="0"/>
                    <a:pt x="1153" y="15"/>
                  </a:cubicBezTo>
                  <a:cubicBezTo>
                    <a:pt x="2171" y="602"/>
                    <a:pt x="2171" y="602"/>
                    <a:pt x="2171" y="602"/>
                  </a:cubicBezTo>
                  <a:cubicBezTo>
                    <a:pt x="2210" y="624"/>
                    <a:pt x="2224" y="675"/>
                    <a:pt x="2201" y="714"/>
                  </a:cubicBezTo>
                  <a:cubicBezTo>
                    <a:pt x="2186" y="741"/>
                    <a:pt x="2158" y="756"/>
                    <a:pt x="2129" y="756"/>
                  </a:cubicBezTo>
                  <a:cubicBezTo>
                    <a:pt x="2115" y="756"/>
                    <a:pt x="2101" y="752"/>
                    <a:pt x="2088" y="745"/>
                  </a:cubicBezTo>
                  <a:cubicBezTo>
                    <a:pt x="1112" y="182"/>
                    <a:pt x="1112" y="182"/>
                    <a:pt x="1112" y="182"/>
                  </a:cubicBezTo>
                  <a:cubicBezTo>
                    <a:pt x="136" y="745"/>
                    <a:pt x="136" y="745"/>
                    <a:pt x="136" y="745"/>
                  </a:cubicBezTo>
                  <a:cubicBezTo>
                    <a:pt x="96" y="767"/>
                    <a:pt x="46" y="754"/>
                    <a:pt x="23" y="714"/>
                  </a:cubicBezTo>
                  <a:cubicBezTo>
                    <a:pt x="0" y="675"/>
                    <a:pt x="14" y="624"/>
                    <a:pt x="53" y="6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104" name="Freeform 445">
              <a:extLst>
                <a:ext uri="{FF2B5EF4-FFF2-40B4-BE49-F238E27FC236}">
                  <a16:creationId xmlns:a16="http://schemas.microsoft.com/office/drawing/2014/main" id="{E8F24D7F-8C06-4BEA-BE90-CE3A7EE03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" y="3348"/>
              <a:ext cx="1113" cy="743"/>
            </a:xfrm>
            <a:custGeom>
              <a:avLst/>
              <a:gdLst>
                <a:gd name="T0" fmla="*/ 1497 w 1534"/>
                <a:gd name="T1" fmla="*/ 621 h 1024"/>
                <a:gd name="T2" fmla="*/ 811 w 1534"/>
                <a:gd name="T3" fmla="*/ 1017 h 1024"/>
                <a:gd name="T4" fmla="*/ 783 w 1534"/>
                <a:gd name="T5" fmla="*/ 1024 h 1024"/>
                <a:gd name="T6" fmla="*/ 768 w 1534"/>
                <a:gd name="T7" fmla="*/ 1022 h 1024"/>
                <a:gd name="T8" fmla="*/ 42 w 1534"/>
                <a:gd name="T9" fmla="*/ 828 h 1024"/>
                <a:gd name="T10" fmla="*/ 0 w 1534"/>
                <a:gd name="T11" fmla="*/ 773 h 1024"/>
                <a:gd name="T12" fmla="*/ 0 w 1534"/>
                <a:gd name="T13" fmla="*/ 362 h 1024"/>
                <a:gd name="T14" fmla="*/ 28 w 1534"/>
                <a:gd name="T15" fmla="*/ 313 h 1024"/>
                <a:gd name="T16" fmla="*/ 494 w 1534"/>
                <a:gd name="T17" fmla="*/ 44 h 1024"/>
                <a:gd name="T18" fmla="*/ 523 w 1534"/>
                <a:gd name="T19" fmla="*/ 258 h 1024"/>
                <a:gd name="T20" fmla="*/ 350 w 1534"/>
                <a:gd name="T21" fmla="*/ 429 h 1024"/>
                <a:gd name="T22" fmla="*/ 333 w 1534"/>
                <a:gd name="T23" fmla="*/ 469 h 1024"/>
                <a:gd name="T24" fmla="*/ 362 w 1534"/>
                <a:gd name="T25" fmla="*/ 518 h 1024"/>
                <a:gd name="T26" fmla="*/ 768 w 1534"/>
                <a:gd name="T27" fmla="*/ 752 h 1024"/>
                <a:gd name="T28" fmla="*/ 796 w 1534"/>
                <a:gd name="T29" fmla="*/ 760 h 1024"/>
                <a:gd name="T30" fmla="*/ 815 w 1534"/>
                <a:gd name="T31" fmla="*/ 757 h 1024"/>
                <a:gd name="T32" fmla="*/ 1300 w 1534"/>
                <a:gd name="T33" fmla="*/ 580 h 1024"/>
                <a:gd name="T34" fmla="*/ 1497 w 1534"/>
                <a:gd name="T35" fmla="*/ 621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34" h="1024">
                  <a:moveTo>
                    <a:pt x="1497" y="621"/>
                  </a:moveTo>
                  <a:cubicBezTo>
                    <a:pt x="811" y="1017"/>
                    <a:pt x="811" y="1017"/>
                    <a:pt x="811" y="1017"/>
                  </a:cubicBezTo>
                  <a:cubicBezTo>
                    <a:pt x="803" y="1022"/>
                    <a:pt x="793" y="1024"/>
                    <a:pt x="783" y="1024"/>
                  </a:cubicBezTo>
                  <a:cubicBezTo>
                    <a:pt x="777" y="1024"/>
                    <a:pt x="773" y="1024"/>
                    <a:pt x="768" y="1022"/>
                  </a:cubicBezTo>
                  <a:cubicBezTo>
                    <a:pt x="42" y="828"/>
                    <a:pt x="42" y="828"/>
                    <a:pt x="42" y="828"/>
                  </a:cubicBezTo>
                  <a:cubicBezTo>
                    <a:pt x="18" y="822"/>
                    <a:pt x="0" y="800"/>
                    <a:pt x="0" y="773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0" y="341"/>
                    <a:pt x="11" y="322"/>
                    <a:pt x="28" y="313"/>
                  </a:cubicBezTo>
                  <a:cubicBezTo>
                    <a:pt x="494" y="44"/>
                    <a:pt x="494" y="44"/>
                    <a:pt x="494" y="44"/>
                  </a:cubicBezTo>
                  <a:cubicBezTo>
                    <a:pt x="571" y="0"/>
                    <a:pt x="643" y="138"/>
                    <a:pt x="523" y="258"/>
                  </a:cubicBezTo>
                  <a:cubicBezTo>
                    <a:pt x="350" y="429"/>
                    <a:pt x="350" y="429"/>
                    <a:pt x="350" y="429"/>
                  </a:cubicBezTo>
                  <a:cubicBezTo>
                    <a:pt x="340" y="439"/>
                    <a:pt x="333" y="453"/>
                    <a:pt x="333" y="469"/>
                  </a:cubicBezTo>
                  <a:cubicBezTo>
                    <a:pt x="333" y="490"/>
                    <a:pt x="345" y="508"/>
                    <a:pt x="362" y="518"/>
                  </a:cubicBezTo>
                  <a:cubicBezTo>
                    <a:pt x="768" y="752"/>
                    <a:pt x="768" y="752"/>
                    <a:pt x="768" y="752"/>
                  </a:cubicBezTo>
                  <a:cubicBezTo>
                    <a:pt x="776" y="757"/>
                    <a:pt x="786" y="760"/>
                    <a:pt x="796" y="760"/>
                  </a:cubicBezTo>
                  <a:cubicBezTo>
                    <a:pt x="803" y="760"/>
                    <a:pt x="809" y="759"/>
                    <a:pt x="815" y="757"/>
                  </a:cubicBezTo>
                  <a:cubicBezTo>
                    <a:pt x="1300" y="580"/>
                    <a:pt x="1300" y="580"/>
                    <a:pt x="1300" y="580"/>
                  </a:cubicBezTo>
                  <a:cubicBezTo>
                    <a:pt x="1508" y="504"/>
                    <a:pt x="1534" y="600"/>
                    <a:pt x="1497" y="6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105" name="Freeform 446">
              <a:extLst>
                <a:ext uri="{FF2B5EF4-FFF2-40B4-BE49-F238E27FC236}">
                  <a16:creationId xmlns:a16="http://schemas.microsoft.com/office/drawing/2014/main" id="{63CA53F4-50AC-40CC-A455-57181A836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3373"/>
              <a:ext cx="1113" cy="744"/>
            </a:xfrm>
            <a:custGeom>
              <a:avLst/>
              <a:gdLst>
                <a:gd name="T0" fmla="*/ 1534 w 1534"/>
                <a:gd name="T1" fmla="*/ 663 h 1025"/>
                <a:gd name="T2" fmla="*/ 1506 w 1534"/>
                <a:gd name="T3" fmla="*/ 712 h 1025"/>
                <a:gd name="T4" fmla="*/ 1040 w 1534"/>
                <a:gd name="T5" fmla="*/ 981 h 1025"/>
                <a:gd name="T6" fmla="*/ 1011 w 1534"/>
                <a:gd name="T7" fmla="*/ 767 h 1025"/>
                <a:gd name="T8" fmla="*/ 1184 w 1534"/>
                <a:gd name="T9" fmla="*/ 596 h 1025"/>
                <a:gd name="T10" fmla="*/ 1201 w 1534"/>
                <a:gd name="T11" fmla="*/ 556 h 1025"/>
                <a:gd name="T12" fmla="*/ 1172 w 1534"/>
                <a:gd name="T13" fmla="*/ 507 h 1025"/>
                <a:gd name="T14" fmla="*/ 766 w 1534"/>
                <a:gd name="T15" fmla="*/ 272 h 1025"/>
                <a:gd name="T16" fmla="*/ 738 w 1534"/>
                <a:gd name="T17" fmla="*/ 265 h 1025"/>
                <a:gd name="T18" fmla="*/ 719 w 1534"/>
                <a:gd name="T19" fmla="*/ 268 h 1025"/>
                <a:gd name="T20" fmla="*/ 234 w 1534"/>
                <a:gd name="T21" fmla="*/ 445 h 1025"/>
                <a:gd name="T22" fmla="*/ 37 w 1534"/>
                <a:gd name="T23" fmla="*/ 404 h 1025"/>
                <a:gd name="T24" fmla="*/ 723 w 1534"/>
                <a:gd name="T25" fmla="*/ 8 h 1025"/>
                <a:gd name="T26" fmla="*/ 751 w 1534"/>
                <a:gd name="T27" fmla="*/ 0 h 1025"/>
                <a:gd name="T28" fmla="*/ 766 w 1534"/>
                <a:gd name="T29" fmla="*/ 2 h 1025"/>
                <a:gd name="T30" fmla="*/ 1492 w 1534"/>
                <a:gd name="T31" fmla="*/ 197 h 1025"/>
                <a:gd name="T32" fmla="*/ 1534 w 1534"/>
                <a:gd name="T33" fmla="*/ 251 h 1025"/>
                <a:gd name="T34" fmla="*/ 1534 w 1534"/>
                <a:gd name="T35" fmla="*/ 663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34" h="1025">
                  <a:moveTo>
                    <a:pt x="1534" y="663"/>
                  </a:moveTo>
                  <a:cubicBezTo>
                    <a:pt x="1534" y="684"/>
                    <a:pt x="1523" y="702"/>
                    <a:pt x="1506" y="712"/>
                  </a:cubicBezTo>
                  <a:cubicBezTo>
                    <a:pt x="1040" y="981"/>
                    <a:pt x="1040" y="981"/>
                    <a:pt x="1040" y="981"/>
                  </a:cubicBezTo>
                  <a:cubicBezTo>
                    <a:pt x="963" y="1025"/>
                    <a:pt x="891" y="887"/>
                    <a:pt x="1011" y="767"/>
                  </a:cubicBezTo>
                  <a:cubicBezTo>
                    <a:pt x="1184" y="596"/>
                    <a:pt x="1184" y="596"/>
                    <a:pt x="1184" y="596"/>
                  </a:cubicBezTo>
                  <a:cubicBezTo>
                    <a:pt x="1194" y="586"/>
                    <a:pt x="1201" y="571"/>
                    <a:pt x="1201" y="556"/>
                  </a:cubicBezTo>
                  <a:cubicBezTo>
                    <a:pt x="1201" y="535"/>
                    <a:pt x="1189" y="516"/>
                    <a:pt x="1172" y="507"/>
                  </a:cubicBezTo>
                  <a:cubicBezTo>
                    <a:pt x="766" y="272"/>
                    <a:pt x="766" y="272"/>
                    <a:pt x="766" y="272"/>
                  </a:cubicBezTo>
                  <a:cubicBezTo>
                    <a:pt x="758" y="267"/>
                    <a:pt x="748" y="265"/>
                    <a:pt x="738" y="265"/>
                  </a:cubicBezTo>
                  <a:cubicBezTo>
                    <a:pt x="731" y="265"/>
                    <a:pt x="725" y="266"/>
                    <a:pt x="719" y="268"/>
                  </a:cubicBezTo>
                  <a:cubicBezTo>
                    <a:pt x="234" y="445"/>
                    <a:pt x="234" y="445"/>
                    <a:pt x="234" y="445"/>
                  </a:cubicBezTo>
                  <a:cubicBezTo>
                    <a:pt x="26" y="521"/>
                    <a:pt x="0" y="425"/>
                    <a:pt x="37" y="404"/>
                  </a:cubicBezTo>
                  <a:cubicBezTo>
                    <a:pt x="723" y="8"/>
                    <a:pt x="723" y="8"/>
                    <a:pt x="723" y="8"/>
                  </a:cubicBezTo>
                  <a:cubicBezTo>
                    <a:pt x="732" y="3"/>
                    <a:pt x="741" y="0"/>
                    <a:pt x="751" y="0"/>
                  </a:cubicBezTo>
                  <a:cubicBezTo>
                    <a:pt x="757" y="0"/>
                    <a:pt x="761" y="1"/>
                    <a:pt x="766" y="2"/>
                  </a:cubicBezTo>
                  <a:cubicBezTo>
                    <a:pt x="1492" y="197"/>
                    <a:pt x="1492" y="197"/>
                    <a:pt x="1492" y="197"/>
                  </a:cubicBezTo>
                  <a:cubicBezTo>
                    <a:pt x="1516" y="203"/>
                    <a:pt x="1534" y="225"/>
                    <a:pt x="1534" y="251"/>
                  </a:cubicBezTo>
                  <a:lnTo>
                    <a:pt x="1534" y="6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C8B8657-D006-4F3E-B2AA-B20F8774DD5D}"/>
              </a:ext>
            </a:extLst>
          </p:cNvPr>
          <p:cNvCxnSpPr/>
          <p:nvPr/>
        </p:nvCxnSpPr>
        <p:spPr>
          <a:xfrm>
            <a:off x="478870" y="1441752"/>
            <a:ext cx="11238997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70B1A8-50BA-EE08-02CC-03E06D8FCAA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684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43129C-6C48-960D-5B36-67642E8855CA}"/>
              </a:ext>
            </a:extLst>
          </p:cNvPr>
          <p:cNvSpPr txBox="1"/>
          <p:nvPr/>
        </p:nvSpPr>
        <p:spPr>
          <a:xfrm>
            <a:off x="621563" y="136525"/>
            <a:ext cx="107322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dirty="0">
                <a:solidFill>
                  <a:schemeClr val="accent5">
                    <a:lumMod val="75000"/>
                  </a:schemeClr>
                </a:solidFill>
                <a:latin typeface="Lato Heavy"/>
                <a:ea typeface="+mj-ea"/>
                <a:cs typeface="Calibri Light" panose="020F0302020204030204" pitchFamily="34" charset="0"/>
              </a:rPr>
              <a:t>Focus of CNAP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2B2C65B-3505-07C0-E3BF-FC7A843B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4F61-37A0-488E-8762-97704172387F}" type="slidenum">
              <a:rPr lang="en-GB" smtClean="0"/>
              <a:t>6</a:t>
            </a:fld>
            <a:endParaRPr lang="en-GB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469F902-E73F-32CF-4121-4DD336EDB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243" y="1029398"/>
            <a:ext cx="5509514" cy="550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89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AFC57-119C-31DE-A1CD-0753ABB1D12B}"/>
              </a:ext>
            </a:extLst>
          </p:cNvPr>
          <p:cNvSpPr txBox="1">
            <a:spLocks/>
          </p:cNvSpPr>
          <p:nvPr/>
        </p:nvSpPr>
        <p:spPr>
          <a:xfrm>
            <a:off x="0" y="34926"/>
            <a:ext cx="12192000" cy="738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000">
                <a:solidFill>
                  <a:schemeClr val="accent5">
                    <a:lumMod val="75000"/>
                  </a:schemeClr>
                </a:solidFill>
                <a:latin typeface="Lato Heavy"/>
                <a:cs typeface="Calibri Light" panose="020F0302020204030204" pitchFamily="34" charset="0"/>
              </a:rPr>
              <a:t>Part of the Global system</a:t>
            </a:r>
            <a:endParaRPr lang="en-MY" sz="4000" dirty="0">
              <a:solidFill>
                <a:schemeClr val="accent5">
                  <a:lumMod val="75000"/>
                </a:schemeClr>
              </a:solidFill>
              <a:latin typeface="Lato Heavy"/>
              <a:cs typeface="Calibri Light" panose="020F0302020204030204" pitchFamily="34" charset="0"/>
            </a:endParaRPr>
          </a:p>
        </p:txBody>
      </p:sp>
      <p:sp>
        <p:nvSpPr>
          <p:cNvPr id="3" name="CasellaDiTesto 3">
            <a:extLst>
              <a:ext uri="{FF2B5EF4-FFF2-40B4-BE49-F238E27FC236}">
                <a16:creationId xmlns:a16="http://schemas.microsoft.com/office/drawing/2014/main" id="{FE74B89F-D741-5BF5-E671-26A92867ABFA}"/>
              </a:ext>
            </a:extLst>
          </p:cNvPr>
          <p:cNvSpPr txBox="1"/>
          <p:nvPr/>
        </p:nvSpPr>
        <p:spPr>
          <a:xfrm>
            <a:off x="2664510" y="628943"/>
            <a:ext cx="684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dirty="0">
                <a:solidFill>
                  <a:schemeClr val="accent5">
                    <a:lumMod val="75000"/>
                  </a:schemeClr>
                </a:solidFill>
                <a:cs typeface="Calibri Light" panose="020F0302020204030204" pitchFamily="34" charset="0"/>
              </a:rPr>
              <a:t>with the ambition to become a leading </a:t>
            </a:r>
            <a:r>
              <a:rPr lang="en-MY" sz="2400" dirty="0" err="1">
                <a:solidFill>
                  <a:schemeClr val="accent5">
                    <a:lumMod val="75000"/>
                  </a:schemeClr>
                </a:solidFill>
                <a:cs typeface="Calibri Light" panose="020F0302020204030204" pitchFamily="34" charset="0"/>
              </a:rPr>
              <a:t>center</a:t>
            </a:r>
            <a:endParaRPr lang="it-IT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Immagine 5">
            <a:extLst>
              <a:ext uri="{FF2B5EF4-FFF2-40B4-BE49-F238E27FC236}">
                <a16:creationId xmlns:a16="http://schemas.microsoft.com/office/drawing/2014/main" id="{839152C1-398D-D65D-12DD-61689BDEB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521" y="1226988"/>
            <a:ext cx="9366225" cy="545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22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F42D57-4104-F4B1-E62F-F28EBA9F7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4F61-37A0-488E-8762-97704172387F}" type="slidenum">
              <a:rPr lang="en-GB" smtClean="0"/>
              <a:t>8</a:t>
            </a:fld>
            <a:endParaRPr lang="en-GB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206D279F-75D2-3AB1-D898-E3134DA9B14A}"/>
              </a:ext>
            </a:extLst>
          </p:cNvPr>
          <p:cNvSpPr txBox="1"/>
          <p:nvPr/>
        </p:nvSpPr>
        <p:spPr>
          <a:xfrm>
            <a:off x="579162" y="2721114"/>
            <a:ext cx="10850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Thank you for your attention </a:t>
            </a:r>
          </a:p>
        </p:txBody>
      </p:sp>
    </p:spTree>
    <p:extLst>
      <p:ext uri="{BB962C8B-B14F-4D97-AF65-F5344CB8AC3E}">
        <p14:creationId xmlns:p14="http://schemas.microsoft.com/office/powerpoint/2010/main" val="1718021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startup_x_bluegreen">
      <a:dk1>
        <a:srgbClr val="2B2B2B"/>
      </a:dk1>
      <a:lt1>
        <a:srgbClr val="FFFFFF"/>
      </a:lt1>
      <a:dk2>
        <a:srgbClr val="000000"/>
      </a:dk2>
      <a:lt2>
        <a:srgbClr val="FFFFFF"/>
      </a:lt2>
      <a:accent1>
        <a:srgbClr val="7EC44E"/>
      </a:accent1>
      <a:accent2>
        <a:srgbClr val="5BBE77"/>
      </a:accent2>
      <a:accent3>
        <a:srgbClr val="25B7AB"/>
      </a:accent3>
      <a:accent4>
        <a:srgbClr val="27A6C2"/>
      </a:accent4>
      <a:accent5>
        <a:srgbClr val="239CCE"/>
      </a:accent5>
      <a:accent6>
        <a:srgbClr val="2099D8"/>
      </a:accent6>
      <a:hlink>
        <a:srgbClr val="2F8299"/>
      </a:hlink>
      <a:folHlink>
        <a:srgbClr val="8C8C8C"/>
      </a:folHlink>
    </a:clrScheme>
    <a:fontScheme name="Custom 1">
      <a:majorFont>
        <a:latin typeface="Lato Heavy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ruttura predefini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ruttura predefinit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2347</TotalTime>
  <Words>466</Words>
  <Application>Microsoft Office PowerPoint</Application>
  <PresentationFormat>Widescreen</PresentationFormat>
  <Paragraphs>81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Lato Black</vt:lpstr>
      <vt:lpstr>Lato Heavy</vt:lpstr>
      <vt:lpstr>Lato Light</vt:lpstr>
      <vt:lpstr>Rotis SansSerif Std</vt:lpstr>
      <vt:lpstr>Swis721 Lt BT</vt:lpstr>
      <vt:lpstr>Office Theme</vt:lpstr>
      <vt:lpstr>1_Office Theme</vt:lpstr>
      <vt:lpstr>Struttura predefinita</vt:lpstr>
      <vt:lpstr>PowerPoint Presentation</vt:lpstr>
      <vt:lpstr>PowerPoint Presentation</vt:lpstr>
      <vt:lpstr>PowerPoint Presentation</vt:lpstr>
      <vt:lpstr>CNAP Vision </vt:lpstr>
      <vt:lpstr>From Discovery to phase 2b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Olympic Games 1968 Mexico City High Jump</dc:title>
  <dc:creator>Rino Rappuoli</dc:creator>
  <cp:lastModifiedBy>Rino Rappuoli</cp:lastModifiedBy>
  <cp:revision>67</cp:revision>
  <dcterms:created xsi:type="dcterms:W3CDTF">2022-11-12T15:13:47Z</dcterms:created>
  <dcterms:modified xsi:type="dcterms:W3CDTF">2023-02-01T20:07:27Z</dcterms:modified>
</cp:coreProperties>
</file>